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64" r:id="rId3"/>
    <p:sldId id="268" r:id="rId4"/>
    <p:sldId id="267" r:id="rId5"/>
    <p:sldId id="276" r:id="rId6"/>
    <p:sldId id="266" r:id="rId7"/>
    <p:sldId id="265" r:id="rId8"/>
    <p:sldId id="259" r:id="rId9"/>
    <p:sldId id="260" r:id="rId10"/>
    <p:sldId id="261" r:id="rId11"/>
    <p:sldId id="262" r:id="rId12"/>
    <p:sldId id="269" r:id="rId13"/>
    <p:sldId id="271" r:id="rId14"/>
    <p:sldId id="275" r:id="rId15"/>
    <p:sldId id="272" r:id="rId16"/>
    <p:sldId id="270" r:id="rId17"/>
    <p:sldId id="277" r:id="rId18"/>
    <p:sldId id="273" r:id="rId19"/>
    <p:sldId id="274" r:id="rId20"/>
  </p:sldIdLst>
  <p:sldSz cx="9144000" cy="6858000" type="screen4x3"/>
  <p:notesSz cx="6858000" cy="9144000"/>
  <p:defaultTextStyle>
    <a:defPPr>
      <a:defRPr lang="ru-RU"/>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C0924C3-2234-EDC7-658B-C56E126B42F1}" name="Morten Bracker Rasmussen" initials="MBR" userId="77086f3ab9c943af"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5D82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C48636-FF51-4771-B06D-2169CF551A12}" v="19" dt="2022-07-08T09:53:18.8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0" autoAdjust="0"/>
    <p:restoredTop sz="86410" autoAdjust="0"/>
  </p:normalViewPr>
  <p:slideViewPr>
    <p:cSldViewPr>
      <p:cViewPr varScale="1">
        <p:scale>
          <a:sx n="57" d="100"/>
          <a:sy n="57" d="100"/>
        </p:scale>
        <p:origin x="812" y="52"/>
      </p:cViewPr>
      <p:guideLst>
        <p:guide orient="horz" pos="2160"/>
        <p:guide pos="2880"/>
      </p:guideLst>
    </p:cSldViewPr>
  </p:slideViewPr>
  <p:outlineViewPr>
    <p:cViewPr>
      <p:scale>
        <a:sx n="33" d="100"/>
        <a:sy n="33" d="100"/>
      </p:scale>
      <p:origin x="0" y="-37660"/>
    </p:cViewPr>
  </p:outlineViewPr>
  <p:notesTextViewPr>
    <p:cViewPr>
      <p:scale>
        <a:sx n="100" d="100"/>
        <a:sy n="100" d="100"/>
      </p:scale>
      <p:origin x="0" y="0"/>
    </p:cViewPr>
  </p:notesTextViewPr>
  <p:notesViewPr>
    <p:cSldViewPr>
      <p:cViewPr varScale="1">
        <p:scale>
          <a:sx n="66" d="100"/>
          <a:sy n="66" d="100"/>
        </p:scale>
        <p:origin x="-171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smtClean="0"/>
            </a:lvl1pPr>
          </a:lstStyle>
          <a:p>
            <a:pPr>
              <a:defRPr/>
            </a:pPr>
            <a:endParaRPr lang="ru-RU"/>
          </a:p>
        </p:txBody>
      </p:sp>
      <p:sp>
        <p:nvSpPr>
          <p:cNvPr id="696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smtClean="0"/>
            </a:lvl1pPr>
          </a:lstStyle>
          <a:p>
            <a:pPr>
              <a:defRPr/>
            </a:pPr>
            <a:endParaRPr lang="ru-RU"/>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96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noProof="0"/>
              <a:t>Click to edit Master text styles</a:t>
            </a:r>
          </a:p>
          <a:p>
            <a:pPr lvl="1"/>
            <a:r>
              <a:rPr lang="ru-RU" noProof="0"/>
              <a:t>Second level</a:t>
            </a:r>
          </a:p>
          <a:p>
            <a:pPr lvl="2"/>
            <a:r>
              <a:rPr lang="ru-RU" noProof="0"/>
              <a:t>Third level</a:t>
            </a:r>
          </a:p>
          <a:p>
            <a:pPr lvl="3"/>
            <a:r>
              <a:rPr lang="ru-RU" noProof="0"/>
              <a:t>Fourth level</a:t>
            </a:r>
          </a:p>
          <a:p>
            <a:pPr lvl="4"/>
            <a:r>
              <a:rPr lang="ru-RU" noProof="0"/>
              <a:t>Fifth level</a:t>
            </a:r>
          </a:p>
        </p:txBody>
      </p:sp>
      <p:sp>
        <p:nvSpPr>
          <p:cNvPr id="696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smtClean="0"/>
            </a:lvl1pPr>
          </a:lstStyle>
          <a:p>
            <a:pPr>
              <a:defRPr/>
            </a:pPr>
            <a:endParaRPr lang="ru-RU"/>
          </a:p>
        </p:txBody>
      </p:sp>
      <p:sp>
        <p:nvSpPr>
          <p:cNvPr id="696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smtClean="0"/>
            </a:lvl1pPr>
          </a:lstStyle>
          <a:p>
            <a:pPr>
              <a:defRPr/>
            </a:pPr>
            <a:fld id="{36398A5D-D354-4887-BF2C-02DBF22618E8}" type="slidenum">
              <a:rPr lang="ru-RU"/>
              <a:pPr>
                <a:defRPr/>
              </a:pPr>
              <a:t>‹nr.›</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11188" y="309563"/>
            <a:ext cx="5903912" cy="1109662"/>
          </a:xfrm>
          <a:effectLst>
            <a:outerShdw dist="17961" dir="2700000" algn="ctr" rotWithShape="0">
              <a:schemeClr val="bg2"/>
            </a:outerShdw>
          </a:effectLst>
        </p:spPr>
        <p:txBody>
          <a:bodyPr/>
          <a:lstStyle>
            <a:lvl1pPr algn="l">
              <a:defRPr sz="3200"/>
            </a:lvl1pPr>
          </a:lstStyle>
          <a:p>
            <a:pPr lvl="0"/>
            <a:r>
              <a:rPr lang="da-DK" noProof="0"/>
              <a:t>Klik for at redigere titeltypografien i masteren</a:t>
            </a:r>
            <a:endParaRPr lang="ru-RU" noProof="0"/>
          </a:p>
        </p:txBody>
      </p:sp>
      <p:sp>
        <p:nvSpPr>
          <p:cNvPr id="5123" name="Rectangle 3"/>
          <p:cNvSpPr>
            <a:spLocks noGrp="1" noChangeArrowheads="1"/>
          </p:cNvSpPr>
          <p:nvPr>
            <p:ph type="subTitle" idx="1"/>
          </p:nvPr>
        </p:nvSpPr>
        <p:spPr>
          <a:xfrm>
            <a:off x="611188" y="1196975"/>
            <a:ext cx="5903912" cy="696913"/>
          </a:xfrm>
          <a:effectLst>
            <a:outerShdw dist="17961" dir="2700000" algn="ctr" rotWithShape="0">
              <a:schemeClr val="bg2"/>
            </a:outerShdw>
          </a:effectLst>
        </p:spPr>
        <p:txBody>
          <a:bodyPr/>
          <a:lstStyle>
            <a:lvl1pPr marL="0" indent="0">
              <a:buFontTx/>
              <a:buNone/>
              <a:defRPr sz="2400" b="1"/>
            </a:lvl1pPr>
          </a:lstStyle>
          <a:p>
            <a:pPr lvl="0"/>
            <a:r>
              <a:rPr lang="da-DK" noProof="0"/>
              <a:t>Klik for at redigere undertiteltypografien i masteren</a:t>
            </a:r>
            <a:endParaRPr lang="ru-RU"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da-DK"/>
              <a:t>Klik for at redigere titeltypografien i masteren</a:t>
            </a:r>
            <a:endParaRPr lang="ru-RU"/>
          </a:p>
        </p:txBody>
      </p:sp>
      <p:sp>
        <p:nvSpPr>
          <p:cNvPr id="3" name="Вертикальный текст 2"/>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156325" y="115888"/>
            <a:ext cx="1871663" cy="5688012"/>
          </a:xfrm>
        </p:spPr>
        <p:txBody>
          <a:bodyPr vert="eaVert"/>
          <a:lstStyle/>
          <a:p>
            <a:r>
              <a:rPr lang="da-DK"/>
              <a:t>Klik for at redigere titeltypografien i masteren</a:t>
            </a:r>
            <a:endParaRPr lang="ru-RU"/>
          </a:p>
        </p:txBody>
      </p:sp>
      <p:sp>
        <p:nvSpPr>
          <p:cNvPr id="3" name="Вертикальный текст 2"/>
          <p:cNvSpPr>
            <a:spLocks noGrp="1"/>
          </p:cNvSpPr>
          <p:nvPr>
            <p:ph type="body" orient="vert" idx="1"/>
          </p:nvPr>
        </p:nvSpPr>
        <p:spPr>
          <a:xfrm>
            <a:off x="539750" y="115888"/>
            <a:ext cx="5464175" cy="5688012"/>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da-DK"/>
              <a:t>Klik for at redigere titeltypografien i masteren</a:t>
            </a:r>
            <a:endParaRPr lang="ru-RU"/>
          </a:p>
        </p:txBody>
      </p:sp>
      <p:sp>
        <p:nvSpPr>
          <p:cNvPr id="3" name="Объект 2"/>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da-DK"/>
              <a:t>Klik for at redigere titeltypografien i masteren</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a:t>Klik for at redigere teksttypografierne i masteren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da-DK"/>
              <a:t>Klik for at redigere titeltypografien i masteren</a:t>
            </a:r>
            <a:endParaRPr lang="ru-RU"/>
          </a:p>
        </p:txBody>
      </p:sp>
      <p:sp>
        <p:nvSpPr>
          <p:cNvPr id="3" name="Объект 2"/>
          <p:cNvSpPr>
            <a:spLocks noGrp="1"/>
          </p:cNvSpPr>
          <p:nvPr>
            <p:ph sz="half" idx="1"/>
          </p:nvPr>
        </p:nvSpPr>
        <p:spPr>
          <a:xfrm>
            <a:off x="611188" y="692150"/>
            <a:ext cx="3632200" cy="5111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ru-RU"/>
          </a:p>
        </p:txBody>
      </p:sp>
      <p:sp>
        <p:nvSpPr>
          <p:cNvPr id="4" name="Объект 3"/>
          <p:cNvSpPr>
            <a:spLocks noGrp="1"/>
          </p:cNvSpPr>
          <p:nvPr>
            <p:ph sz="half" idx="2"/>
          </p:nvPr>
        </p:nvSpPr>
        <p:spPr>
          <a:xfrm>
            <a:off x="4395788" y="692150"/>
            <a:ext cx="3632200" cy="5111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da-DK"/>
              <a:t>Klik for at redigere titeltypografien i masteren</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da-DK"/>
              <a:t>Klik for at redigere titeltypografien i masteren</a:t>
            </a: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da-DK"/>
              <a:t>Klik for at redigere titeltypografien i masteren</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teksttypografierne i masteren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da-DK"/>
              <a:t>Klik for at redigere titeltypografien i masteren</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a-DK" noProof="0"/>
              <a:t>Klik på ikonet for at tilføje et billede</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teksttypografierne i masteren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9750" y="115888"/>
            <a:ext cx="7416800" cy="508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da-DK"/>
              <a:t>Klik for at redigere titeltypografien i masteren</a:t>
            </a:r>
            <a:endParaRPr lang="ru-RU"/>
          </a:p>
        </p:txBody>
      </p:sp>
      <p:sp>
        <p:nvSpPr>
          <p:cNvPr id="1027" name="Rectangle 3"/>
          <p:cNvSpPr>
            <a:spLocks noGrp="1" noChangeArrowheads="1"/>
          </p:cNvSpPr>
          <p:nvPr>
            <p:ph type="body" idx="1"/>
          </p:nvPr>
        </p:nvSpPr>
        <p:spPr bwMode="auto">
          <a:xfrm>
            <a:off x="611188" y="692150"/>
            <a:ext cx="7416800" cy="5111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ru-RU"/>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r" rtl="0" eaLnBrk="1" fontAlgn="base" hangingPunct="1">
        <a:spcBef>
          <a:spcPct val="0"/>
        </a:spcBef>
        <a:spcAft>
          <a:spcPct val="0"/>
        </a:spcAft>
        <a:defRPr sz="3600" b="1">
          <a:solidFill>
            <a:srgbClr val="080808"/>
          </a:solidFill>
          <a:latin typeface="+mj-lt"/>
          <a:ea typeface="+mj-ea"/>
          <a:cs typeface="+mj-cs"/>
        </a:defRPr>
      </a:lvl1pPr>
      <a:lvl2pPr algn="r" rtl="0" eaLnBrk="1" fontAlgn="base" hangingPunct="1">
        <a:spcBef>
          <a:spcPct val="0"/>
        </a:spcBef>
        <a:spcAft>
          <a:spcPct val="0"/>
        </a:spcAft>
        <a:defRPr sz="3600" b="1">
          <a:solidFill>
            <a:srgbClr val="080808"/>
          </a:solidFill>
          <a:latin typeface="Arial" charset="0"/>
        </a:defRPr>
      </a:lvl2pPr>
      <a:lvl3pPr algn="r" rtl="0" eaLnBrk="1" fontAlgn="base" hangingPunct="1">
        <a:spcBef>
          <a:spcPct val="0"/>
        </a:spcBef>
        <a:spcAft>
          <a:spcPct val="0"/>
        </a:spcAft>
        <a:defRPr sz="3600" b="1">
          <a:solidFill>
            <a:srgbClr val="080808"/>
          </a:solidFill>
          <a:latin typeface="Arial" charset="0"/>
        </a:defRPr>
      </a:lvl3pPr>
      <a:lvl4pPr algn="r" rtl="0" eaLnBrk="1" fontAlgn="base" hangingPunct="1">
        <a:spcBef>
          <a:spcPct val="0"/>
        </a:spcBef>
        <a:spcAft>
          <a:spcPct val="0"/>
        </a:spcAft>
        <a:defRPr sz="3600" b="1">
          <a:solidFill>
            <a:srgbClr val="080808"/>
          </a:solidFill>
          <a:latin typeface="Arial" charset="0"/>
        </a:defRPr>
      </a:lvl4pPr>
      <a:lvl5pPr algn="r" rtl="0" eaLnBrk="1" fontAlgn="base" hangingPunct="1">
        <a:spcBef>
          <a:spcPct val="0"/>
        </a:spcBef>
        <a:spcAft>
          <a:spcPct val="0"/>
        </a:spcAft>
        <a:defRPr sz="3600" b="1">
          <a:solidFill>
            <a:srgbClr val="080808"/>
          </a:solidFill>
          <a:latin typeface="Arial" charset="0"/>
        </a:defRPr>
      </a:lvl5pPr>
      <a:lvl6pPr marL="457200" algn="r" rtl="0" eaLnBrk="1" fontAlgn="base" hangingPunct="1">
        <a:spcBef>
          <a:spcPct val="0"/>
        </a:spcBef>
        <a:spcAft>
          <a:spcPct val="0"/>
        </a:spcAft>
        <a:defRPr sz="3600" b="1">
          <a:solidFill>
            <a:srgbClr val="080808"/>
          </a:solidFill>
          <a:latin typeface="Arial" charset="0"/>
        </a:defRPr>
      </a:lvl6pPr>
      <a:lvl7pPr marL="914400" algn="r" rtl="0" eaLnBrk="1" fontAlgn="base" hangingPunct="1">
        <a:spcBef>
          <a:spcPct val="0"/>
        </a:spcBef>
        <a:spcAft>
          <a:spcPct val="0"/>
        </a:spcAft>
        <a:defRPr sz="3600" b="1">
          <a:solidFill>
            <a:srgbClr val="080808"/>
          </a:solidFill>
          <a:latin typeface="Arial" charset="0"/>
        </a:defRPr>
      </a:lvl7pPr>
      <a:lvl8pPr marL="1371600" algn="r" rtl="0" eaLnBrk="1" fontAlgn="base" hangingPunct="1">
        <a:spcBef>
          <a:spcPct val="0"/>
        </a:spcBef>
        <a:spcAft>
          <a:spcPct val="0"/>
        </a:spcAft>
        <a:defRPr sz="3600" b="1">
          <a:solidFill>
            <a:srgbClr val="080808"/>
          </a:solidFill>
          <a:latin typeface="Arial" charset="0"/>
        </a:defRPr>
      </a:lvl8pPr>
      <a:lvl9pPr marL="1828800" algn="r" rtl="0" eaLnBrk="1" fontAlgn="base" hangingPunct="1">
        <a:spcBef>
          <a:spcPct val="0"/>
        </a:spcBef>
        <a:spcAft>
          <a:spcPct val="0"/>
        </a:spcAft>
        <a:defRPr sz="3600" b="1">
          <a:solidFill>
            <a:srgbClr val="080808"/>
          </a:solidFill>
          <a:latin typeface="Arial" charset="0"/>
        </a:defRPr>
      </a:lvl9pPr>
    </p:titleStyle>
    <p:bodyStyle>
      <a:lvl1pPr marL="342900" indent="-342900" algn="l" rtl="0" eaLnBrk="1" fontAlgn="base" hangingPunct="1">
        <a:spcBef>
          <a:spcPct val="20000"/>
        </a:spcBef>
        <a:spcAft>
          <a:spcPct val="0"/>
        </a:spcAft>
        <a:buChar char="•"/>
        <a:defRPr sz="2800">
          <a:solidFill>
            <a:srgbClr val="080808"/>
          </a:solidFill>
          <a:latin typeface="+mn-lt"/>
          <a:ea typeface="+mn-ea"/>
          <a:cs typeface="+mn-cs"/>
        </a:defRPr>
      </a:lvl1pPr>
      <a:lvl2pPr marL="742950" indent="-285750" algn="l" rtl="0" eaLnBrk="1" fontAlgn="base" hangingPunct="1">
        <a:spcBef>
          <a:spcPct val="20000"/>
        </a:spcBef>
        <a:spcAft>
          <a:spcPct val="0"/>
        </a:spcAft>
        <a:buChar char="–"/>
        <a:defRPr sz="2400" b="1">
          <a:solidFill>
            <a:srgbClr val="080808"/>
          </a:solidFill>
          <a:latin typeface="+mn-lt"/>
        </a:defRPr>
      </a:lvl2pPr>
      <a:lvl3pPr marL="1143000" indent="-228600" algn="l" rtl="0" eaLnBrk="1" fontAlgn="base" hangingPunct="1">
        <a:spcBef>
          <a:spcPct val="20000"/>
        </a:spcBef>
        <a:spcAft>
          <a:spcPct val="0"/>
        </a:spcAft>
        <a:buChar char="•"/>
        <a:defRPr sz="2400">
          <a:solidFill>
            <a:srgbClr val="080808"/>
          </a:solidFill>
          <a:latin typeface="+mn-lt"/>
        </a:defRPr>
      </a:lvl3pPr>
      <a:lvl4pPr marL="1600200" indent="-228600" algn="l" rtl="0" eaLnBrk="1" fontAlgn="base" hangingPunct="1">
        <a:spcBef>
          <a:spcPct val="20000"/>
        </a:spcBef>
        <a:spcAft>
          <a:spcPct val="0"/>
        </a:spcAft>
        <a:buChar char="–"/>
        <a:defRPr sz="2000">
          <a:solidFill>
            <a:srgbClr val="080808"/>
          </a:solidFill>
          <a:latin typeface="+mn-lt"/>
        </a:defRPr>
      </a:lvl4pPr>
      <a:lvl5pPr marL="2057400" indent="-228600" algn="l" rtl="0" eaLnBrk="1" fontAlgn="base" hangingPunct="1">
        <a:spcBef>
          <a:spcPct val="20000"/>
        </a:spcBef>
        <a:spcAft>
          <a:spcPct val="0"/>
        </a:spcAft>
        <a:buChar char="»"/>
        <a:defRPr sz="2000">
          <a:solidFill>
            <a:srgbClr val="080808"/>
          </a:solidFill>
          <a:latin typeface="+mn-lt"/>
        </a:defRPr>
      </a:lvl5pPr>
      <a:lvl6pPr marL="2514600" indent="-228600" algn="l" rtl="0" eaLnBrk="1" fontAlgn="base" hangingPunct="1">
        <a:spcBef>
          <a:spcPct val="20000"/>
        </a:spcBef>
        <a:spcAft>
          <a:spcPct val="0"/>
        </a:spcAft>
        <a:buChar char="»"/>
        <a:defRPr sz="2000">
          <a:solidFill>
            <a:srgbClr val="080808"/>
          </a:solidFill>
          <a:latin typeface="+mn-lt"/>
        </a:defRPr>
      </a:lvl6pPr>
      <a:lvl7pPr marL="2971800" indent="-228600" algn="l" rtl="0" eaLnBrk="1" fontAlgn="base" hangingPunct="1">
        <a:spcBef>
          <a:spcPct val="20000"/>
        </a:spcBef>
        <a:spcAft>
          <a:spcPct val="0"/>
        </a:spcAft>
        <a:buChar char="»"/>
        <a:defRPr sz="2000">
          <a:solidFill>
            <a:srgbClr val="080808"/>
          </a:solidFill>
          <a:latin typeface="+mn-lt"/>
        </a:defRPr>
      </a:lvl7pPr>
      <a:lvl8pPr marL="3429000" indent="-228600" algn="l" rtl="0" eaLnBrk="1" fontAlgn="base" hangingPunct="1">
        <a:spcBef>
          <a:spcPct val="20000"/>
        </a:spcBef>
        <a:spcAft>
          <a:spcPct val="0"/>
        </a:spcAft>
        <a:buChar char="»"/>
        <a:defRPr sz="2000">
          <a:solidFill>
            <a:srgbClr val="080808"/>
          </a:solidFill>
          <a:latin typeface="+mn-lt"/>
        </a:defRPr>
      </a:lvl8pPr>
      <a:lvl9pPr marL="3886200" indent="-228600" algn="l" rtl="0" eaLnBrk="1" fontAlgn="base" hangingPunct="1">
        <a:spcBef>
          <a:spcPct val="20000"/>
        </a:spcBef>
        <a:spcAft>
          <a:spcPct val="0"/>
        </a:spcAft>
        <a:buChar char="»"/>
        <a:defRPr sz="2000">
          <a:solidFill>
            <a:srgbClr val="080808"/>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2"/>
          <p:cNvSpPr>
            <a:spLocks noGrp="1" noChangeArrowheads="1"/>
          </p:cNvSpPr>
          <p:nvPr>
            <p:ph type="ctrTitle"/>
          </p:nvPr>
        </p:nvSpPr>
        <p:spPr>
          <a:xfrm>
            <a:off x="312709" y="1393674"/>
            <a:ext cx="7046250" cy="720725"/>
          </a:xfrm>
        </p:spPr>
        <p:txBody>
          <a:bodyPr/>
          <a:lstStyle/>
          <a:p>
            <a:pPr eaLnBrk="1" hangingPunct="1"/>
            <a:r>
              <a:rPr lang="en-US" sz="4000" dirty="0">
                <a:solidFill>
                  <a:schemeClr val="bg1"/>
                </a:solidFill>
                <a:cs typeface="Calibri Light" panose="020F0302020204030204" pitchFamily="34" charset="0"/>
              </a:rPr>
              <a:t>Backseat Generation?</a:t>
            </a:r>
          </a:p>
        </p:txBody>
      </p:sp>
      <p:sp>
        <p:nvSpPr>
          <p:cNvPr id="11" name="Tekstfelt 10">
            <a:extLst>
              <a:ext uri="{FF2B5EF4-FFF2-40B4-BE49-F238E27FC236}">
                <a16:creationId xmlns:a16="http://schemas.microsoft.com/office/drawing/2014/main" id="{EE5B1C6A-8BEE-03BC-D2A1-67DD8C891F00}"/>
              </a:ext>
            </a:extLst>
          </p:cNvPr>
          <p:cNvSpPr txBox="1"/>
          <p:nvPr/>
        </p:nvSpPr>
        <p:spPr>
          <a:xfrm>
            <a:off x="107504" y="6237312"/>
            <a:ext cx="4572000" cy="400110"/>
          </a:xfrm>
          <a:prstGeom prst="rect">
            <a:avLst/>
          </a:prstGeom>
          <a:noFill/>
        </p:spPr>
        <p:txBody>
          <a:bodyPr wrap="square">
            <a:spAutoFit/>
          </a:bodyPr>
          <a:lstStyle/>
          <a:p>
            <a:r>
              <a:rPr lang="da-DK" sz="2000" dirty="0" err="1">
                <a:solidFill>
                  <a:srgbClr val="5D8223"/>
                </a:solidFill>
              </a:rPr>
              <a:t>Toulmins</a:t>
            </a:r>
            <a:r>
              <a:rPr lang="da-DK" sz="2000" dirty="0">
                <a:solidFill>
                  <a:srgbClr val="5D8223"/>
                </a:solidFill>
              </a:rPr>
              <a:t> argumentationsmodel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217A42-9E78-8D5D-DF94-AD4A174D88F1}"/>
              </a:ext>
            </a:extLst>
          </p:cNvPr>
          <p:cNvSpPr>
            <a:spLocks noGrp="1"/>
          </p:cNvSpPr>
          <p:nvPr>
            <p:ph type="title"/>
          </p:nvPr>
        </p:nvSpPr>
        <p:spPr>
          <a:xfrm>
            <a:off x="251520" y="44624"/>
            <a:ext cx="3008313" cy="1499766"/>
          </a:xfrm>
        </p:spPr>
        <p:txBody>
          <a:bodyPr wrap="square" anchor="b">
            <a:normAutofit/>
          </a:bodyPr>
          <a:lstStyle/>
          <a:p>
            <a:r>
              <a:rPr lang="da-DK" sz="2800" dirty="0"/>
              <a:t>Gendrivelse, rygdækning og styrkemarkører</a:t>
            </a:r>
          </a:p>
        </p:txBody>
      </p:sp>
      <p:pic>
        <p:nvPicPr>
          <p:cNvPr id="2050" name="Picture 2" descr="Toulmins argumentationsmodel">
            <a:extLst>
              <a:ext uri="{FF2B5EF4-FFF2-40B4-BE49-F238E27FC236}">
                <a16:creationId xmlns:a16="http://schemas.microsoft.com/office/drawing/2014/main" id="{62D04C2B-C403-91E7-9969-C027790B9BE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617440" y="2564904"/>
            <a:ext cx="6347048" cy="4141448"/>
          </a:xfrm>
          <a:prstGeom prst="rect">
            <a:avLst/>
          </a:prstGeom>
          <a:solidFill>
            <a:srgbClr val="FFFFFF"/>
          </a:solidFill>
        </p:spPr>
      </p:pic>
      <p:sp>
        <p:nvSpPr>
          <p:cNvPr id="9" name="Tekstfelt 8">
            <a:extLst>
              <a:ext uri="{FF2B5EF4-FFF2-40B4-BE49-F238E27FC236}">
                <a16:creationId xmlns:a16="http://schemas.microsoft.com/office/drawing/2014/main" id="{428B59ED-D129-447C-2E2E-2EADB5F59D1D}"/>
              </a:ext>
            </a:extLst>
          </p:cNvPr>
          <p:cNvSpPr txBox="1"/>
          <p:nvPr/>
        </p:nvSpPr>
        <p:spPr>
          <a:xfrm>
            <a:off x="6804248" y="4434205"/>
            <a:ext cx="2520280" cy="2739211"/>
          </a:xfrm>
          <a:prstGeom prst="rect">
            <a:avLst/>
          </a:prstGeom>
          <a:noFill/>
        </p:spPr>
        <p:txBody>
          <a:bodyPr wrap="square" rtlCol="0">
            <a:spAutoFit/>
          </a:bodyPr>
          <a:lstStyle/>
          <a:p>
            <a:r>
              <a:rPr lang="da-DK" sz="1400" dirty="0">
                <a:latin typeface="+mn-lt"/>
              </a:rPr>
              <a:t>Der findes to former for gendrivelse:</a:t>
            </a:r>
          </a:p>
          <a:p>
            <a:pPr eaLnBrk="1" hangingPunct="1">
              <a:buClr>
                <a:srgbClr val="DD5F2A"/>
              </a:buClr>
              <a:buSzPct val="120000"/>
              <a:buFont typeface="Arial" panose="020B0604020202020204" pitchFamily="34" charset="0"/>
              <a:buNone/>
            </a:pPr>
            <a:endParaRPr lang="pt-BR" altLang="da-DK" sz="1400" dirty="0">
              <a:latin typeface="+mn-lt"/>
            </a:endParaRPr>
          </a:p>
          <a:p>
            <a:pPr eaLnBrk="1" hangingPunct="1">
              <a:buClr>
                <a:srgbClr val="DD5F2A"/>
              </a:buClr>
              <a:buSzPct val="120000"/>
              <a:buFont typeface="Arial" panose="020B0604020202020204" pitchFamily="34" charset="0"/>
              <a:buNone/>
            </a:pPr>
            <a:r>
              <a:rPr lang="pt-BR" altLang="da-DK" sz="1400" dirty="0">
                <a:latin typeface="+mn-lt"/>
              </a:rPr>
              <a:t>Man kan enten</a:t>
            </a:r>
          </a:p>
          <a:p>
            <a:pPr marL="285750" indent="-285750" eaLnBrk="1" hangingPunct="1">
              <a:buClr>
                <a:srgbClr val="DD5F2A"/>
              </a:buClr>
              <a:buSzPct val="120000"/>
              <a:buFont typeface="Arial" panose="020B0604020202020204" pitchFamily="34" charset="0"/>
              <a:buChar char="•"/>
            </a:pPr>
            <a:r>
              <a:rPr lang="pt-BR" altLang="da-DK" sz="1400" b="0" dirty="0">
                <a:latin typeface="+mn-lt"/>
                <a:cs typeface="Arial" panose="020B0604020202020204" pitchFamily="34" charset="0"/>
              </a:rPr>
              <a:t>Forsvare sine egne argumenter</a:t>
            </a:r>
          </a:p>
          <a:p>
            <a:pPr eaLnBrk="1" hangingPunct="1">
              <a:buClr>
                <a:srgbClr val="DD5F2A"/>
              </a:buClr>
              <a:buSzPct val="120000"/>
              <a:buFont typeface="Arial" panose="020B0604020202020204" pitchFamily="34" charset="0"/>
              <a:buNone/>
            </a:pPr>
            <a:endParaRPr lang="pt-BR" altLang="da-DK" sz="1400" dirty="0">
              <a:latin typeface="+mn-lt"/>
            </a:endParaRPr>
          </a:p>
          <a:p>
            <a:pPr eaLnBrk="1" hangingPunct="1">
              <a:buClr>
                <a:srgbClr val="DD5F2A"/>
              </a:buClr>
              <a:buSzPct val="120000"/>
              <a:buFont typeface="Arial" panose="020B0604020202020204" pitchFamily="34" charset="0"/>
              <a:buNone/>
            </a:pPr>
            <a:r>
              <a:rPr lang="pt-BR" altLang="da-DK" sz="1400" dirty="0">
                <a:latin typeface="+mn-lt"/>
              </a:rPr>
              <a:t>eller</a:t>
            </a:r>
          </a:p>
          <a:p>
            <a:pPr eaLnBrk="1" hangingPunct="1">
              <a:buClr>
                <a:srgbClr val="DD5F2A"/>
              </a:buClr>
              <a:buSzPct val="120000"/>
            </a:pPr>
            <a:endParaRPr lang="pt-BR" altLang="da-DK" sz="1400" dirty="0">
              <a:latin typeface="+mn-lt"/>
            </a:endParaRPr>
          </a:p>
          <a:p>
            <a:pPr marL="285750" indent="-285750" eaLnBrk="1" hangingPunct="1">
              <a:buClr>
                <a:srgbClr val="DD5F2A"/>
              </a:buClr>
              <a:buSzPct val="120000"/>
              <a:buFont typeface="Arial" panose="020B0604020202020204" pitchFamily="34" charset="0"/>
              <a:buChar char="•"/>
            </a:pPr>
            <a:r>
              <a:rPr lang="pt-BR" altLang="da-DK" sz="1400" b="0" dirty="0">
                <a:latin typeface="+mn-lt"/>
              </a:rPr>
              <a:t>Angribe modpartens argumenter</a:t>
            </a:r>
          </a:p>
          <a:p>
            <a:endParaRPr lang="da-DK" dirty="0"/>
          </a:p>
        </p:txBody>
      </p:sp>
      <p:sp>
        <p:nvSpPr>
          <p:cNvPr id="7" name="Tekstfelt 6">
            <a:extLst>
              <a:ext uri="{FF2B5EF4-FFF2-40B4-BE49-F238E27FC236}">
                <a16:creationId xmlns:a16="http://schemas.microsoft.com/office/drawing/2014/main" id="{1522EAD4-C1ED-7EFA-66B9-C3EF8E55E649}"/>
              </a:ext>
            </a:extLst>
          </p:cNvPr>
          <p:cNvSpPr txBox="1"/>
          <p:nvPr/>
        </p:nvSpPr>
        <p:spPr>
          <a:xfrm>
            <a:off x="179512" y="1830734"/>
            <a:ext cx="2520280" cy="5270674"/>
          </a:xfrm>
          <a:prstGeom prst="rect">
            <a:avLst/>
          </a:prstGeom>
          <a:noFill/>
        </p:spPr>
        <p:txBody>
          <a:bodyPr wrap="square" rtlCol="0">
            <a:spAutoFit/>
          </a:bodyPr>
          <a:lstStyle/>
          <a:p>
            <a:r>
              <a:rPr lang="da-DK" sz="1400" dirty="0"/>
              <a:t>Styrkemarkører</a:t>
            </a:r>
          </a:p>
          <a:p>
            <a:endParaRPr lang="da-DK" sz="1050" dirty="0"/>
          </a:p>
          <a:p>
            <a:r>
              <a:rPr lang="da-DK" sz="1400" b="0" dirty="0"/>
              <a:t>Hvis man vil vise, at man virkelig mener det, man siger, kan man skrue op for påstanden ved at bruge ord som ”altid”, ”helt sikkert” og ”selvfølgelig”. </a:t>
            </a:r>
          </a:p>
          <a:p>
            <a:endParaRPr lang="da-DK" sz="1400" b="0" dirty="0"/>
          </a:p>
          <a:p>
            <a:r>
              <a:rPr lang="da-DK" sz="1400" b="0" dirty="0"/>
              <a:t>Hvis, man derimod vil vise, at man selv har visse forbehold overfor sin påstand, kan man skrue ned for påstanden ved at bruge ord som ”måske”, ”sandsynligvis” og ”ofte”. </a:t>
            </a:r>
          </a:p>
          <a:p>
            <a:endParaRPr lang="da-DK" sz="1400" b="0" dirty="0"/>
          </a:p>
          <a:p>
            <a:r>
              <a:rPr lang="da-DK" sz="1400" b="0" dirty="0"/>
              <a:t>Det kan være en fordel at nedtone en påstand, hvis man ikke selv er helt sikker. Derved mindskes muligheden for, at modstanderen senere vil bruge argumenterne imod en.</a:t>
            </a:r>
          </a:p>
          <a:p>
            <a:endParaRPr lang="da-DK" dirty="0"/>
          </a:p>
        </p:txBody>
      </p:sp>
    </p:spTree>
    <p:extLst>
      <p:ext uri="{BB962C8B-B14F-4D97-AF65-F5344CB8AC3E}">
        <p14:creationId xmlns:p14="http://schemas.microsoft.com/office/powerpoint/2010/main" val="3948145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355687-4A5C-B8A6-E874-D42E60BC14F0}"/>
              </a:ext>
            </a:extLst>
          </p:cNvPr>
          <p:cNvSpPr>
            <a:spLocks noGrp="1"/>
          </p:cNvSpPr>
          <p:nvPr>
            <p:ph type="title"/>
          </p:nvPr>
        </p:nvSpPr>
        <p:spPr>
          <a:xfrm>
            <a:off x="457201" y="78462"/>
            <a:ext cx="3008313" cy="1715790"/>
          </a:xfrm>
        </p:spPr>
        <p:txBody>
          <a:bodyPr wrap="square" anchor="b">
            <a:normAutofit/>
          </a:bodyPr>
          <a:lstStyle/>
          <a:p>
            <a:r>
              <a:rPr lang="da-DK" sz="2800" dirty="0"/>
              <a:t>Appelformer - logos, patos, etos</a:t>
            </a:r>
          </a:p>
        </p:txBody>
      </p:sp>
      <p:pic>
        <p:nvPicPr>
          <p:cNvPr id="4098" name="Picture 2">
            <a:extLst>
              <a:ext uri="{FF2B5EF4-FFF2-40B4-BE49-F238E27FC236}">
                <a16:creationId xmlns:a16="http://schemas.microsoft.com/office/drawing/2014/main" id="{3D68C5AC-F619-E5A9-6E76-052D591354F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575049" y="2420888"/>
            <a:ext cx="5111750" cy="1853009"/>
          </a:xfrm>
          <a:prstGeom prst="rect">
            <a:avLst/>
          </a:prstGeom>
          <a:solidFill>
            <a:srgbClr val="FFFFFF"/>
          </a:solidFill>
        </p:spPr>
      </p:pic>
      <p:sp>
        <p:nvSpPr>
          <p:cNvPr id="3" name="Pladsholder til indhold 2">
            <a:extLst>
              <a:ext uri="{FF2B5EF4-FFF2-40B4-BE49-F238E27FC236}">
                <a16:creationId xmlns:a16="http://schemas.microsoft.com/office/drawing/2014/main" id="{2FFBFA1A-BF4F-4D1A-EB06-9561F7CDB7DC}"/>
              </a:ext>
            </a:extLst>
          </p:cNvPr>
          <p:cNvSpPr>
            <a:spLocks noGrp="1"/>
          </p:cNvSpPr>
          <p:nvPr>
            <p:ph type="body" sz="half" idx="2"/>
          </p:nvPr>
        </p:nvSpPr>
        <p:spPr>
          <a:xfrm>
            <a:off x="457201" y="2348881"/>
            <a:ext cx="2746648" cy="1512167"/>
          </a:xfrm>
        </p:spPr>
        <p:txBody>
          <a:bodyPr wrap="square" anchor="t">
            <a:normAutofit/>
          </a:bodyPr>
          <a:lstStyle/>
          <a:p>
            <a:pPr marL="0" indent="0">
              <a:buNone/>
            </a:pPr>
            <a:r>
              <a:rPr lang="da-DK" b="0" i="0" dirty="0">
                <a:solidFill>
                  <a:srgbClr val="202124"/>
                </a:solidFill>
                <a:effectLst/>
                <a:latin typeface="arial" panose="020B0604020202020204" pitchFamily="34" charset="0"/>
              </a:rPr>
              <a:t>At appellere vil sige, at du rækker ud til den, der lytter til dig og prøver at få forståelse og accept for det, du siger. Appelformer er altså kneb, som kan bruges i diskussionen.</a:t>
            </a:r>
            <a:endParaRPr lang="da-DK" dirty="0"/>
          </a:p>
        </p:txBody>
      </p:sp>
      <p:sp>
        <p:nvSpPr>
          <p:cNvPr id="4" name="Tekstfelt 3">
            <a:extLst>
              <a:ext uri="{FF2B5EF4-FFF2-40B4-BE49-F238E27FC236}">
                <a16:creationId xmlns:a16="http://schemas.microsoft.com/office/drawing/2014/main" id="{87683BD1-6348-49FC-5F9F-AAE10D4FE266}"/>
              </a:ext>
            </a:extLst>
          </p:cNvPr>
          <p:cNvSpPr txBox="1"/>
          <p:nvPr/>
        </p:nvSpPr>
        <p:spPr>
          <a:xfrm>
            <a:off x="5985793" y="4509120"/>
            <a:ext cx="2701006" cy="1815882"/>
          </a:xfrm>
          <a:prstGeom prst="rect">
            <a:avLst/>
          </a:prstGeom>
          <a:noFill/>
        </p:spPr>
        <p:txBody>
          <a:bodyPr wrap="square" rtlCol="0">
            <a:spAutoFit/>
          </a:bodyPr>
          <a:lstStyle/>
          <a:p>
            <a:r>
              <a:rPr lang="da-DK" sz="1400" b="1" i="0" u="none" strike="noStrike" dirty="0">
                <a:solidFill>
                  <a:srgbClr val="000000"/>
                </a:solidFill>
                <a:effectLst/>
                <a:latin typeface="Century gothic" panose="020B0502020202020204" pitchFamily="34" charset="0"/>
              </a:rPr>
              <a:t>Etos: </a:t>
            </a:r>
            <a:r>
              <a:rPr lang="da-DK" sz="1400" b="0" i="0" u="none" strike="noStrike" dirty="0">
                <a:solidFill>
                  <a:srgbClr val="000000"/>
                </a:solidFill>
                <a:effectLst/>
                <a:latin typeface="+mn-lt"/>
              </a:rPr>
              <a:t>Man taler med troværdighed. </a:t>
            </a:r>
            <a:r>
              <a:rPr lang="da-DK" sz="1400" b="0" i="0" dirty="0">
                <a:solidFill>
                  <a:srgbClr val="000000"/>
                </a:solidFill>
                <a:effectLst/>
                <a:latin typeface="+mn-lt"/>
              </a:rPr>
              <a:t>Man kan fx opbygge en stærk etos </a:t>
            </a:r>
            <a:r>
              <a:rPr lang="da-DK" sz="1400" b="0" i="0" dirty="0">
                <a:solidFill>
                  <a:srgbClr val="222222"/>
                </a:solidFill>
                <a:effectLst/>
                <a:latin typeface="+mn-lt"/>
              </a:rPr>
              <a:t>ved at tale til modtagerens tillid, moral og samvittighed. Modtageren accepterer derved argumentet, fordi han føler, at han kan stole på det, der bliver sagt.  </a:t>
            </a:r>
            <a:endParaRPr lang="da-DK" sz="1400" dirty="0">
              <a:latin typeface="+mn-lt"/>
            </a:endParaRPr>
          </a:p>
        </p:txBody>
      </p:sp>
      <p:sp>
        <p:nvSpPr>
          <p:cNvPr id="8" name="Tekstfelt 7">
            <a:extLst>
              <a:ext uri="{FF2B5EF4-FFF2-40B4-BE49-F238E27FC236}">
                <a16:creationId xmlns:a16="http://schemas.microsoft.com/office/drawing/2014/main" id="{7CE5DD54-CA16-12EF-34CB-343DD09A9E2A}"/>
              </a:ext>
            </a:extLst>
          </p:cNvPr>
          <p:cNvSpPr txBox="1"/>
          <p:nvPr/>
        </p:nvSpPr>
        <p:spPr>
          <a:xfrm>
            <a:off x="457201" y="4509120"/>
            <a:ext cx="2762633" cy="1815882"/>
          </a:xfrm>
          <a:prstGeom prst="rect">
            <a:avLst/>
          </a:prstGeom>
          <a:noFill/>
        </p:spPr>
        <p:txBody>
          <a:bodyPr wrap="square">
            <a:spAutoFit/>
          </a:bodyPr>
          <a:lstStyle/>
          <a:p>
            <a:pPr algn="l"/>
            <a:r>
              <a:rPr lang="da-DK" sz="1400" b="1" i="0" u="none" strike="noStrike" dirty="0">
                <a:solidFill>
                  <a:srgbClr val="000000"/>
                </a:solidFill>
                <a:effectLst/>
                <a:latin typeface="Century gothic" panose="020B0502020202020204" pitchFamily="34" charset="0"/>
              </a:rPr>
              <a:t>Patos: </a:t>
            </a:r>
            <a:r>
              <a:rPr lang="da-DK" sz="1400" b="0" i="0" dirty="0">
                <a:solidFill>
                  <a:srgbClr val="000000"/>
                </a:solidFill>
                <a:effectLst/>
                <a:latin typeface="+mn-lt"/>
              </a:rPr>
              <a:t>Her taler man til modtagerens følelser. Fx kan man være følelsesmæssigt påvirket af det, man udtaler sig om, eller man bruger eksempler, hvor man fortæller om menneskers reaktioner, sorg, glæde osv.</a:t>
            </a:r>
            <a:endParaRPr lang="da-DK" sz="1400" b="0" i="0" u="none" strike="noStrike" dirty="0">
              <a:solidFill>
                <a:srgbClr val="888888"/>
              </a:solidFill>
              <a:effectLst/>
              <a:latin typeface="+mn-lt"/>
            </a:endParaRPr>
          </a:p>
        </p:txBody>
      </p:sp>
      <p:sp>
        <p:nvSpPr>
          <p:cNvPr id="10" name="Tekstfelt 9">
            <a:extLst>
              <a:ext uri="{FF2B5EF4-FFF2-40B4-BE49-F238E27FC236}">
                <a16:creationId xmlns:a16="http://schemas.microsoft.com/office/drawing/2014/main" id="{CE0A8E0A-3214-7616-A84D-302C1A11A4E5}"/>
              </a:ext>
            </a:extLst>
          </p:cNvPr>
          <p:cNvSpPr txBox="1"/>
          <p:nvPr/>
        </p:nvSpPr>
        <p:spPr>
          <a:xfrm>
            <a:off x="3275856" y="4509120"/>
            <a:ext cx="2592288" cy="1600438"/>
          </a:xfrm>
          <a:prstGeom prst="rect">
            <a:avLst/>
          </a:prstGeom>
          <a:noFill/>
        </p:spPr>
        <p:txBody>
          <a:bodyPr wrap="square">
            <a:spAutoFit/>
          </a:bodyPr>
          <a:lstStyle/>
          <a:p>
            <a:pPr algn="l"/>
            <a:r>
              <a:rPr lang="da-DK" sz="1400" b="1" i="0" u="none" strike="noStrike" dirty="0">
                <a:solidFill>
                  <a:srgbClr val="000000"/>
                </a:solidFill>
                <a:effectLst/>
                <a:latin typeface="Century gothic" panose="020B0502020202020204" pitchFamily="34" charset="0"/>
              </a:rPr>
              <a:t>Logos: </a:t>
            </a:r>
            <a:r>
              <a:rPr lang="da-DK" sz="1400" b="0" i="0" dirty="0">
                <a:solidFill>
                  <a:srgbClr val="000000"/>
                </a:solidFill>
                <a:effectLst/>
                <a:latin typeface="+mn-lt"/>
              </a:rPr>
              <a:t>Her taler man til modtagerens fornuft og logiske sans. Fx ved at bevise det man siger ved hjælp af fakta, tal og statistik. Man holder sig til sagen og virker ofte dygtig og velorienteret.</a:t>
            </a:r>
            <a:endParaRPr lang="da-DK" sz="1400" b="0" i="0" dirty="0">
              <a:solidFill>
                <a:srgbClr val="222222"/>
              </a:solidFill>
              <a:effectLst/>
              <a:latin typeface="+mn-lt"/>
            </a:endParaRPr>
          </a:p>
        </p:txBody>
      </p:sp>
    </p:spTree>
    <p:extLst>
      <p:ext uri="{BB962C8B-B14F-4D97-AF65-F5344CB8AC3E}">
        <p14:creationId xmlns:p14="http://schemas.microsoft.com/office/powerpoint/2010/main" val="3614324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D4D673-C56F-BAE0-0599-4AD0F4404FA6}"/>
              </a:ext>
            </a:extLst>
          </p:cNvPr>
          <p:cNvSpPr>
            <a:spLocks noGrp="1"/>
          </p:cNvSpPr>
          <p:nvPr>
            <p:ph type="title"/>
          </p:nvPr>
        </p:nvSpPr>
        <p:spPr>
          <a:xfrm>
            <a:off x="539552" y="1700808"/>
            <a:ext cx="7416800" cy="508000"/>
          </a:xfrm>
        </p:spPr>
        <p:txBody>
          <a:bodyPr/>
          <a:lstStyle/>
          <a:p>
            <a:pPr algn="l"/>
            <a:r>
              <a:rPr lang="da-DK" dirty="0"/>
              <a:t>Tjekliste</a:t>
            </a:r>
            <a:br>
              <a:rPr lang="da-DK" dirty="0"/>
            </a:br>
            <a:r>
              <a:rPr lang="da-DK" dirty="0"/>
              <a:t>- det gode argument</a:t>
            </a:r>
          </a:p>
        </p:txBody>
      </p:sp>
      <p:sp>
        <p:nvSpPr>
          <p:cNvPr id="3" name="Pladsholder til indhold 2">
            <a:extLst>
              <a:ext uri="{FF2B5EF4-FFF2-40B4-BE49-F238E27FC236}">
                <a16:creationId xmlns:a16="http://schemas.microsoft.com/office/drawing/2014/main" id="{7607F692-2397-D4F2-61D4-EBC07533CBFC}"/>
              </a:ext>
            </a:extLst>
          </p:cNvPr>
          <p:cNvSpPr>
            <a:spLocks noGrp="1"/>
          </p:cNvSpPr>
          <p:nvPr>
            <p:ph idx="1"/>
          </p:nvPr>
        </p:nvSpPr>
        <p:spPr>
          <a:xfrm>
            <a:off x="611560" y="2898689"/>
            <a:ext cx="7416800" cy="3501008"/>
          </a:xfrm>
        </p:spPr>
        <p:txBody>
          <a:bodyPr/>
          <a:lstStyle/>
          <a:p>
            <a:pPr marL="0" indent="0">
              <a:buNone/>
            </a:pPr>
            <a:r>
              <a:rPr lang="da-DK" sz="1600" b="1" i="0" dirty="0">
                <a:solidFill>
                  <a:srgbClr val="090B19"/>
                </a:solidFill>
                <a:effectLst/>
              </a:rPr>
              <a:t>Det gode argument</a:t>
            </a:r>
            <a:br>
              <a:rPr lang="da-DK" sz="1600" dirty="0"/>
            </a:br>
            <a:endParaRPr lang="da-DK" sz="1600" dirty="0"/>
          </a:p>
          <a:p>
            <a:r>
              <a:rPr lang="da-DK" sz="1600" b="0" i="0" dirty="0">
                <a:solidFill>
                  <a:srgbClr val="090B19"/>
                </a:solidFill>
                <a:effectLst/>
              </a:rPr>
              <a:t>er forståeligt for tilhørerne</a:t>
            </a:r>
          </a:p>
          <a:p>
            <a:r>
              <a:rPr lang="da-DK" sz="1600" b="0" i="0" dirty="0">
                <a:solidFill>
                  <a:srgbClr val="090B19"/>
                </a:solidFill>
                <a:effectLst/>
              </a:rPr>
              <a:t>er relevant</a:t>
            </a:r>
          </a:p>
          <a:p>
            <a:r>
              <a:rPr lang="da-DK" sz="1600" b="0" i="0" dirty="0">
                <a:solidFill>
                  <a:srgbClr val="090B19"/>
                </a:solidFill>
                <a:effectLst/>
              </a:rPr>
              <a:t>er overbevisende</a:t>
            </a:r>
          </a:p>
          <a:p>
            <a:r>
              <a:rPr lang="da-DK" sz="1600" dirty="0">
                <a:solidFill>
                  <a:srgbClr val="090B19"/>
                </a:solidFill>
              </a:rPr>
              <a:t>g</a:t>
            </a:r>
            <a:r>
              <a:rPr lang="da-DK" sz="1600" b="0" i="0" dirty="0">
                <a:solidFill>
                  <a:srgbClr val="090B19"/>
                </a:solidFill>
                <a:effectLst/>
              </a:rPr>
              <a:t>år efter sagen frem for personen</a:t>
            </a:r>
          </a:p>
          <a:p>
            <a:r>
              <a:rPr lang="da-DK" sz="1600" b="0" i="0" dirty="0">
                <a:solidFill>
                  <a:srgbClr val="090B19"/>
                </a:solidFill>
                <a:effectLst/>
              </a:rPr>
              <a:t>vækker tilhørernes interesse</a:t>
            </a:r>
          </a:p>
          <a:p>
            <a:r>
              <a:rPr lang="da-DK" sz="1600" b="0" i="0" dirty="0">
                <a:solidFill>
                  <a:srgbClr val="090B19"/>
                </a:solidFill>
                <a:effectLst/>
              </a:rPr>
              <a:t>giver tilhørerne ny viden</a:t>
            </a:r>
          </a:p>
          <a:p>
            <a:endParaRPr lang="da-DK" sz="1600" dirty="0">
              <a:solidFill>
                <a:srgbClr val="090B19"/>
              </a:solidFill>
            </a:endParaRPr>
          </a:p>
          <a:p>
            <a:pPr marL="0" indent="0">
              <a:buNone/>
            </a:pPr>
            <a:r>
              <a:rPr lang="da-DK" sz="1600" b="0" i="0" dirty="0">
                <a:solidFill>
                  <a:srgbClr val="090B19"/>
                </a:solidFill>
                <a:effectLst/>
              </a:rPr>
              <a:t>Jo tydeligere du argumenterer, jo bedre klarer du dig i debatten! Sørg derfor for at bruge tydelige argument-ord såsom ”fordi”, ”da”, ”derfor” og ”på grund af”. Det vil gøre det nemmere at forstå dine argumenter.</a:t>
            </a:r>
          </a:p>
          <a:p>
            <a:endParaRPr lang="da-DK" dirty="0"/>
          </a:p>
        </p:txBody>
      </p:sp>
    </p:spTree>
    <p:extLst>
      <p:ext uri="{BB962C8B-B14F-4D97-AF65-F5344CB8AC3E}">
        <p14:creationId xmlns:p14="http://schemas.microsoft.com/office/powerpoint/2010/main" val="1617647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30DB4C-0654-34B9-D6FE-BAE9678D5E88}"/>
              </a:ext>
            </a:extLst>
          </p:cNvPr>
          <p:cNvSpPr>
            <a:spLocks noGrp="1"/>
          </p:cNvSpPr>
          <p:nvPr>
            <p:ph type="title"/>
          </p:nvPr>
        </p:nvSpPr>
        <p:spPr>
          <a:xfrm>
            <a:off x="327934" y="1556792"/>
            <a:ext cx="7416800" cy="508000"/>
          </a:xfrm>
        </p:spPr>
        <p:txBody>
          <a:bodyPr/>
          <a:lstStyle/>
          <a:p>
            <a:pPr algn="l"/>
            <a:r>
              <a:rPr lang="da-DK" dirty="0"/>
              <a:t>Samtalepodcast</a:t>
            </a:r>
            <a:br>
              <a:rPr lang="da-DK" dirty="0"/>
            </a:br>
            <a:r>
              <a:rPr lang="da-DK" dirty="0"/>
              <a:t>- et format</a:t>
            </a:r>
          </a:p>
        </p:txBody>
      </p:sp>
      <p:sp>
        <p:nvSpPr>
          <p:cNvPr id="3" name="Pladsholder til indhold 2">
            <a:extLst>
              <a:ext uri="{FF2B5EF4-FFF2-40B4-BE49-F238E27FC236}">
                <a16:creationId xmlns:a16="http://schemas.microsoft.com/office/drawing/2014/main" id="{8159B7DD-C425-7C27-6176-DE066CA119A1}"/>
              </a:ext>
            </a:extLst>
          </p:cNvPr>
          <p:cNvSpPr>
            <a:spLocks noGrp="1"/>
          </p:cNvSpPr>
          <p:nvPr>
            <p:ph idx="1"/>
          </p:nvPr>
        </p:nvSpPr>
        <p:spPr>
          <a:xfrm>
            <a:off x="337411" y="2492896"/>
            <a:ext cx="7979005" cy="4176464"/>
          </a:xfrm>
        </p:spPr>
        <p:txBody>
          <a:bodyPr/>
          <a:lstStyle/>
          <a:p>
            <a:pPr marL="0" indent="0">
              <a:spcBef>
                <a:spcPts val="1200"/>
              </a:spcBef>
              <a:buNone/>
            </a:pPr>
            <a:r>
              <a:rPr lang="da-DK" sz="1400" dirty="0"/>
              <a:t>En podcast er egentligt ikke en genre, men et format. Podcastformatet dækker over video- og lydfiler, der er udgivet på nettet.</a:t>
            </a:r>
          </a:p>
          <a:p>
            <a:pPr marL="0" indent="0" algn="l">
              <a:spcBef>
                <a:spcPts val="1200"/>
              </a:spcBef>
              <a:buNone/>
            </a:pPr>
            <a:r>
              <a:rPr lang="da-DK" sz="1400" b="0" i="0" dirty="0">
                <a:solidFill>
                  <a:srgbClr val="222222"/>
                </a:solidFill>
                <a:effectLst/>
              </a:rPr>
              <a:t>Oprindeligt er ordet Podcast en sammentrækning af "iPod" (der var </a:t>
            </a:r>
            <a:r>
              <a:rPr lang="da-DK" sz="1400" b="0" i="0" dirty="0" err="1">
                <a:solidFill>
                  <a:srgbClr val="222222"/>
                </a:solidFill>
                <a:effectLst/>
              </a:rPr>
              <a:t>Apple’s</a:t>
            </a:r>
            <a:r>
              <a:rPr lang="da-DK" sz="1400" b="0" i="0" dirty="0">
                <a:solidFill>
                  <a:srgbClr val="222222"/>
                </a:solidFill>
                <a:effectLst/>
              </a:rPr>
              <a:t> musikafspiller fra 00'erne) og så det engelske ord "broadcasting" (som betyder "udsendelse") = </a:t>
            </a:r>
            <a:r>
              <a:rPr lang="da-DK" sz="1400" b="0" i="0" dirty="0" err="1">
                <a:solidFill>
                  <a:srgbClr val="222222"/>
                </a:solidFill>
                <a:effectLst/>
              </a:rPr>
              <a:t>PodCast</a:t>
            </a:r>
            <a:r>
              <a:rPr lang="da-DK" sz="1400" b="0" i="0" dirty="0">
                <a:solidFill>
                  <a:srgbClr val="222222"/>
                </a:solidFill>
                <a:effectLst/>
              </a:rPr>
              <a:t>.</a:t>
            </a:r>
          </a:p>
          <a:p>
            <a:pPr marL="0" indent="0" algn="l">
              <a:spcBef>
                <a:spcPts val="1200"/>
              </a:spcBef>
              <a:buNone/>
            </a:pPr>
            <a:r>
              <a:rPr lang="da-DK" sz="1400" b="0" i="0" dirty="0">
                <a:solidFill>
                  <a:srgbClr val="222222"/>
                </a:solidFill>
                <a:effectLst/>
              </a:rPr>
              <a:t>Senere har ordet ændret betydning til 'Personal On Demand Casting', der løst kan oversættes til ”Personlige udsendelser, når det passer dig”. </a:t>
            </a:r>
          </a:p>
          <a:p>
            <a:pPr marL="0" indent="0" algn="l">
              <a:spcBef>
                <a:spcPts val="1200"/>
              </a:spcBef>
              <a:spcAft>
                <a:spcPts val="1200"/>
              </a:spcAft>
              <a:buNone/>
            </a:pPr>
            <a:r>
              <a:rPr lang="da-DK" sz="1400" b="0" i="0" dirty="0">
                <a:solidFill>
                  <a:srgbClr val="222222"/>
                </a:solidFill>
                <a:effectLst/>
              </a:rPr>
              <a:t>Ordet podcast kan altså dække over alle mulige forskellige slags udsendelser og er samtidig den overordnede betegnelse for en masse undergenrer, fx:</a:t>
            </a:r>
          </a:p>
          <a:p>
            <a:r>
              <a:rPr lang="da-DK" sz="1400" dirty="0">
                <a:solidFill>
                  <a:srgbClr val="222222"/>
                </a:solidFill>
              </a:rPr>
              <a:t>Emnestyret podcast – Belysning af ét bestemt emne er i fokus</a:t>
            </a:r>
          </a:p>
          <a:p>
            <a:r>
              <a:rPr lang="da-DK" sz="1400" b="0" i="0" dirty="0">
                <a:solidFill>
                  <a:srgbClr val="222222"/>
                </a:solidFill>
                <a:effectLst/>
              </a:rPr>
              <a:t>Samtalepodcast – Fokus på samtalen imellem de medvirkende</a:t>
            </a:r>
          </a:p>
          <a:p>
            <a:r>
              <a:rPr lang="da-DK" sz="1400" dirty="0">
                <a:solidFill>
                  <a:srgbClr val="222222"/>
                </a:solidFill>
              </a:rPr>
              <a:t>Humoristiske podcasts – Humoren er det bærende element i podcasten</a:t>
            </a:r>
          </a:p>
          <a:p>
            <a:r>
              <a:rPr lang="da-DK" sz="1400" b="0" i="0" dirty="0">
                <a:solidFill>
                  <a:srgbClr val="222222"/>
                </a:solidFill>
                <a:effectLst/>
              </a:rPr>
              <a:t>Dokumentarpodcasts – Med udgangspunkt i fakta forsøger podcasten at skildre virkeligheden</a:t>
            </a:r>
          </a:p>
          <a:p>
            <a:r>
              <a:rPr lang="da-DK" sz="1400" dirty="0">
                <a:solidFill>
                  <a:srgbClr val="222222"/>
                </a:solidFill>
              </a:rPr>
              <a:t>Politiske podcasts – Podcast med en politisk dagsorden</a:t>
            </a:r>
          </a:p>
          <a:p>
            <a:r>
              <a:rPr lang="da-DK" sz="1400" b="0" i="0" dirty="0">
                <a:solidFill>
                  <a:srgbClr val="222222"/>
                </a:solidFill>
                <a:effectLst/>
              </a:rPr>
              <a:t>Narrative podcasts – Podcastens hovedformål er fortællingen</a:t>
            </a:r>
          </a:p>
          <a:p>
            <a:r>
              <a:rPr lang="da-DK" sz="1400" dirty="0">
                <a:solidFill>
                  <a:srgbClr val="222222"/>
                </a:solidFill>
              </a:rPr>
              <a:t>Nyhedspodcasts – Podcasten tager udgangspunkt i aktuelle nyheder</a:t>
            </a:r>
            <a:endParaRPr lang="da-DK" sz="1400" b="0" i="0" dirty="0">
              <a:solidFill>
                <a:srgbClr val="222222"/>
              </a:solidFill>
              <a:effectLst/>
            </a:endParaRPr>
          </a:p>
          <a:p>
            <a:pPr marL="0" indent="0" algn="l">
              <a:buNone/>
            </a:pPr>
            <a:endParaRPr lang="da-DK" sz="1400" b="0" i="0" dirty="0">
              <a:solidFill>
                <a:srgbClr val="222222"/>
              </a:solidFill>
              <a:effectLst/>
            </a:endParaRPr>
          </a:p>
          <a:p>
            <a:pPr marL="0" indent="0">
              <a:buNone/>
            </a:pPr>
            <a:endParaRPr lang="da-DK" sz="1400" dirty="0"/>
          </a:p>
          <a:p>
            <a:pPr marL="0" indent="0">
              <a:buNone/>
            </a:pPr>
            <a:endParaRPr lang="da-DK" dirty="0"/>
          </a:p>
        </p:txBody>
      </p:sp>
    </p:spTree>
    <p:extLst>
      <p:ext uri="{BB962C8B-B14F-4D97-AF65-F5344CB8AC3E}">
        <p14:creationId xmlns:p14="http://schemas.microsoft.com/office/powerpoint/2010/main" val="2966092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417648-2333-86DB-3C3D-1592776CC176}"/>
              </a:ext>
            </a:extLst>
          </p:cNvPr>
          <p:cNvSpPr>
            <a:spLocks noGrp="1"/>
          </p:cNvSpPr>
          <p:nvPr>
            <p:ph type="title"/>
          </p:nvPr>
        </p:nvSpPr>
        <p:spPr>
          <a:xfrm>
            <a:off x="395536" y="976784"/>
            <a:ext cx="3240732" cy="508000"/>
          </a:xfrm>
        </p:spPr>
        <p:txBody>
          <a:bodyPr/>
          <a:lstStyle/>
          <a:p>
            <a:pPr algn="l"/>
            <a:r>
              <a:rPr lang="da-DK" dirty="0"/>
              <a:t>Podcastens</a:t>
            </a:r>
            <a:br>
              <a:rPr lang="da-DK" dirty="0"/>
            </a:br>
            <a:r>
              <a:rPr lang="da-DK" dirty="0"/>
              <a:t>elementer</a:t>
            </a:r>
          </a:p>
        </p:txBody>
      </p:sp>
      <p:sp>
        <p:nvSpPr>
          <p:cNvPr id="3" name="Pladsholder til indhold 2">
            <a:extLst>
              <a:ext uri="{FF2B5EF4-FFF2-40B4-BE49-F238E27FC236}">
                <a16:creationId xmlns:a16="http://schemas.microsoft.com/office/drawing/2014/main" id="{3A26B04B-795B-8DD7-8863-E9A40CE3C84A}"/>
              </a:ext>
            </a:extLst>
          </p:cNvPr>
          <p:cNvSpPr>
            <a:spLocks noGrp="1"/>
          </p:cNvSpPr>
          <p:nvPr>
            <p:ph idx="1"/>
          </p:nvPr>
        </p:nvSpPr>
        <p:spPr>
          <a:xfrm>
            <a:off x="467544" y="1988840"/>
            <a:ext cx="7416800" cy="4824555"/>
          </a:xfrm>
        </p:spPr>
        <p:txBody>
          <a:bodyPr/>
          <a:lstStyle/>
          <a:p>
            <a:pPr algn="l"/>
            <a:r>
              <a:rPr lang="da-DK" sz="1400" b="1" i="0" dirty="0">
                <a:solidFill>
                  <a:srgbClr val="222222"/>
                </a:solidFill>
                <a:effectLst/>
                <a:latin typeface="Arial" panose="020B0604020202020204" pitchFamily="34" charset="0"/>
              </a:rPr>
              <a:t>Podcast</a:t>
            </a:r>
            <a:r>
              <a:rPr lang="da-DK" sz="1400" b="0" i="0" dirty="0">
                <a:solidFill>
                  <a:srgbClr val="222222"/>
                </a:solidFill>
                <a:effectLst/>
                <a:latin typeface="Arial" panose="020B0604020202020204" pitchFamily="34" charset="0"/>
              </a:rPr>
              <a:t>: Ordet ”Podcast” er den overordnede betegnelse </a:t>
            </a:r>
          </a:p>
          <a:p>
            <a:pPr marL="0" indent="0" algn="l">
              <a:buNone/>
            </a:pPr>
            <a:r>
              <a:rPr lang="da-DK" sz="1400" dirty="0">
                <a:solidFill>
                  <a:srgbClr val="222222"/>
                </a:solidFill>
                <a:latin typeface="Arial" panose="020B0604020202020204" pitchFamily="34" charset="0"/>
              </a:rPr>
              <a:t>       </a:t>
            </a:r>
            <a:r>
              <a:rPr lang="da-DK" sz="1400" b="0" i="0" dirty="0">
                <a:solidFill>
                  <a:srgbClr val="222222"/>
                </a:solidFill>
                <a:effectLst/>
                <a:latin typeface="Arial" panose="020B0604020202020204" pitchFamily="34" charset="0"/>
              </a:rPr>
              <a:t>for formatet </a:t>
            </a:r>
            <a:r>
              <a:rPr lang="da-DK" sz="1400" dirty="0">
                <a:solidFill>
                  <a:srgbClr val="222222"/>
                </a:solidFill>
                <a:latin typeface="Arial" panose="020B0604020202020204" pitchFamily="34" charset="0"/>
              </a:rPr>
              <a:t>”</a:t>
            </a:r>
            <a:r>
              <a:rPr lang="da-DK" sz="1400" b="0" i="0" dirty="0">
                <a:solidFill>
                  <a:srgbClr val="222222"/>
                </a:solidFill>
                <a:effectLst/>
                <a:latin typeface="Arial" panose="020B0604020202020204" pitchFamily="34" charset="0"/>
              </a:rPr>
              <a:t>lyd udgivet på nettet”.</a:t>
            </a:r>
          </a:p>
          <a:p>
            <a:pPr marL="0" indent="0" algn="l">
              <a:buNone/>
            </a:pPr>
            <a:endParaRPr lang="da-DK" sz="1400" b="0" i="0" dirty="0">
              <a:solidFill>
                <a:srgbClr val="222222"/>
              </a:solidFill>
              <a:effectLst/>
              <a:latin typeface="Arial" panose="020B0604020202020204" pitchFamily="34" charset="0"/>
            </a:endParaRPr>
          </a:p>
          <a:p>
            <a:pPr algn="l"/>
            <a:r>
              <a:rPr lang="da-DK" sz="1400" b="1" i="0" dirty="0">
                <a:solidFill>
                  <a:srgbClr val="222222"/>
                </a:solidFill>
                <a:effectLst/>
                <a:latin typeface="Arial" panose="020B0604020202020204" pitchFamily="34" charset="0"/>
              </a:rPr>
              <a:t>Genre</a:t>
            </a:r>
            <a:r>
              <a:rPr lang="da-DK" sz="1400" b="0" i="0" dirty="0">
                <a:solidFill>
                  <a:srgbClr val="222222"/>
                </a:solidFill>
                <a:effectLst/>
                <a:latin typeface="Arial" panose="020B0604020202020204" pitchFamily="34" charset="0"/>
              </a:rPr>
              <a:t>: Alle podcasts kan så inddeles i forskellige ”genrer”. Genren bestemmer den overordnede præmis for udsendelsen. Altså, er det et hørespil, en dokumentar, en nyhedsudsendelse, en rejse-dagbog osv.</a:t>
            </a:r>
          </a:p>
          <a:p>
            <a:pPr marL="0" indent="0" algn="l">
              <a:buNone/>
            </a:pPr>
            <a:endParaRPr lang="da-DK" sz="1400" b="0" i="0" dirty="0">
              <a:solidFill>
                <a:srgbClr val="222222"/>
              </a:solidFill>
              <a:effectLst/>
              <a:latin typeface="Arial" panose="020B0604020202020204" pitchFamily="34" charset="0"/>
            </a:endParaRPr>
          </a:p>
          <a:p>
            <a:pPr algn="l"/>
            <a:r>
              <a:rPr lang="da-DK" sz="1400" b="1" i="0" dirty="0">
                <a:solidFill>
                  <a:srgbClr val="222222"/>
                </a:solidFill>
                <a:effectLst/>
                <a:latin typeface="Arial" panose="020B0604020202020204" pitchFamily="34" charset="0"/>
              </a:rPr>
              <a:t>Koncept</a:t>
            </a:r>
            <a:r>
              <a:rPr lang="da-DK" sz="1400" b="0" i="0" dirty="0">
                <a:solidFill>
                  <a:srgbClr val="222222"/>
                </a:solidFill>
                <a:effectLst/>
                <a:latin typeface="Arial" panose="020B0604020202020204" pitchFamily="34" charset="0"/>
              </a:rPr>
              <a:t>: Endeligt er den enkelte podcast-udsendelse bygget op omkring et koncept. Konceptet danner rammen for indholdet </a:t>
            </a:r>
            <a:r>
              <a:rPr lang="da-DK" sz="1400" dirty="0">
                <a:solidFill>
                  <a:srgbClr val="222222"/>
                </a:solidFill>
                <a:latin typeface="Arial" panose="020B0604020202020204" pitchFamily="34" charset="0"/>
              </a:rPr>
              <a:t>og dermed </a:t>
            </a:r>
            <a:r>
              <a:rPr lang="da-DK" sz="1400" b="0" i="0" dirty="0">
                <a:solidFill>
                  <a:srgbClr val="222222"/>
                </a:solidFill>
                <a:effectLst/>
                <a:latin typeface="Arial" panose="020B0604020202020204" pitchFamily="34" charset="0"/>
              </a:rPr>
              <a:t>den måde indholdet er bygget op på.</a:t>
            </a:r>
          </a:p>
          <a:p>
            <a:pPr marL="0" indent="0" algn="l">
              <a:spcBef>
                <a:spcPts val="1200"/>
              </a:spcBef>
              <a:buNone/>
              <a:tabLst>
                <a:tab pos="355600" algn="l"/>
              </a:tabLst>
            </a:pPr>
            <a:r>
              <a:rPr lang="da-DK" sz="1400" b="0" i="0" dirty="0">
                <a:solidFill>
                  <a:srgbClr val="222222"/>
                </a:solidFill>
                <a:effectLst/>
                <a:latin typeface="Arial" panose="020B0604020202020204" pitchFamily="34" charset="0"/>
              </a:rPr>
              <a:t>	Elementerne kan i dette tilfælde fx være:</a:t>
            </a:r>
          </a:p>
          <a:p>
            <a:pPr lvl="1"/>
            <a:r>
              <a:rPr lang="da-DK" sz="1400" b="0" dirty="0">
                <a:solidFill>
                  <a:srgbClr val="222222"/>
                </a:solidFill>
                <a:latin typeface="Arial" panose="020B0604020202020204" pitchFamily="34" charset="0"/>
              </a:rPr>
              <a:t>En jingle</a:t>
            </a:r>
          </a:p>
          <a:p>
            <a:pPr lvl="1"/>
            <a:r>
              <a:rPr lang="da-DK" sz="1400" b="0" i="0" dirty="0">
                <a:solidFill>
                  <a:srgbClr val="222222"/>
                </a:solidFill>
                <a:effectLst/>
                <a:latin typeface="Arial" panose="020B0604020202020204" pitchFamily="34" charset="0"/>
              </a:rPr>
              <a:t>Præsentation af indhold</a:t>
            </a:r>
          </a:p>
          <a:p>
            <a:pPr lvl="1"/>
            <a:r>
              <a:rPr lang="da-DK" sz="1400" b="0" dirty="0">
                <a:solidFill>
                  <a:srgbClr val="222222"/>
                </a:solidFill>
                <a:latin typeface="Arial" panose="020B0604020202020204" pitchFamily="34" charset="0"/>
              </a:rPr>
              <a:t>Præsentation af medvirkende</a:t>
            </a:r>
          </a:p>
          <a:p>
            <a:pPr lvl="1"/>
            <a:r>
              <a:rPr lang="da-DK" sz="1400" b="0" i="0" dirty="0">
                <a:solidFill>
                  <a:srgbClr val="222222"/>
                </a:solidFill>
                <a:effectLst/>
                <a:latin typeface="Arial" panose="020B0604020202020204" pitchFamily="34" charset="0"/>
              </a:rPr>
              <a:t>Baggrundsviden</a:t>
            </a:r>
          </a:p>
          <a:p>
            <a:pPr lvl="1"/>
            <a:r>
              <a:rPr lang="da-DK" sz="1400" b="0" dirty="0">
                <a:solidFill>
                  <a:srgbClr val="222222"/>
                </a:solidFill>
                <a:latin typeface="Arial" panose="020B0604020202020204" pitchFamily="34" charset="0"/>
              </a:rPr>
              <a:t>Handling/fortælling</a:t>
            </a:r>
          </a:p>
          <a:p>
            <a:pPr lvl="1"/>
            <a:r>
              <a:rPr lang="da-DK" sz="1400" b="0" dirty="0">
                <a:solidFill>
                  <a:srgbClr val="222222"/>
                </a:solidFill>
                <a:latin typeface="Arial" panose="020B0604020202020204" pitchFamily="34" charset="0"/>
              </a:rPr>
              <a:t>Interviews</a:t>
            </a:r>
          </a:p>
          <a:p>
            <a:pPr lvl="1"/>
            <a:r>
              <a:rPr lang="da-DK" sz="1400" b="0" dirty="0">
                <a:solidFill>
                  <a:srgbClr val="222222"/>
                </a:solidFill>
                <a:latin typeface="Arial" panose="020B0604020202020204" pitchFamily="34" charset="0"/>
              </a:rPr>
              <a:t>Musik</a:t>
            </a:r>
          </a:p>
          <a:p>
            <a:pPr lvl="1"/>
            <a:r>
              <a:rPr lang="da-DK" sz="1400" b="0" dirty="0">
                <a:solidFill>
                  <a:srgbClr val="222222"/>
                </a:solidFill>
                <a:latin typeface="Arial" panose="020B0604020202020204" pitchFamily="34" charset="0"/>
              </a:rPr>
              <a:t>Outro </a:t>
            </a:r>
            <a:endParaRPr lang="da-DK" sz="1400" b="0" i="0" dirty="0">
              <a:solidFill>
                <a:srgbClr val="222222"/>
              </a:solidFill>
              <a:effectLst/>
              <a:latin typeface="Arial" panose="020B0604020202020204" pitchFamily="34" charset="0"/>
            </a:endParaRPr>
          </a:p>
          <a:p>
            <a:pPr marL="0" indent="0">
              <a:buNone/>
            </a:pPr>
            <a:endParaRPr lang="da-DK" dirty="0"/>
          </a:p>
        </p:txBody>
      </p:sp>
    </p:spTree>
    <p:extLst>
      <p:ext uri="{BB962C8B-B14F-4D97-AF65-F5344CB8AC3E}">
        <p14:creationId xmlns:p14="http://schemas.microsoft.com/office/powerpoint/2010/main" val="120944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30DB4C-0654-34B9-D6FE-BAE9678D5E88}"/>
              </a:ext>
            </a:extLst>
          </p:cNvPr>
          <p:cNvSpPr>
            <a:spLocks noGrp="1"/>
          </p:cNvSpPr>
          <p:nvPr>
            <p:ph type="title"/>
          </p:nvPr>
        </p:nvSpPr>
        <p:spPr>
          <a:xfrm>
            <a:off x="395536" y="1196752"/>
            <a:ext cx="7416800" cy="936104"/>
          </a:xfrm>
        </p:spPr>
        <p:txBody>
          <a:bodyPr/>
          <a:lstStyle/>
          <a:p>
            <a:pPr algn="l"/>
            <a:r>
              <a:rPr lang="da-DK" sz="3200" dirty="0"/>
              <a:t>Samtalepodcast</a:t>
            </a:r>
            <a:br>
              <a:rPr lang="da-DK" sz="3200" dirty="0"/>
            </a:br>
            <a:r>
              <a:rPr lang="da-DK" sz="1800" dirty="0"/>
              <a:t>- individuelt og gruppearbejde</a:t>
            </a:r>
            <a:endParaRPr lang="da-DK" sz="4000" dirty="0"/>
          </a:p>
        </p:txBody>
      </p:sp>
      <p:sp>
        <p:nvSpPr>
          <p:cNvPr id="3" name="Pladsholder til indhold 2">
            <a:extLst>
              <a:ext uri="{FF2B5EF4-FFF2-40B4-BE49-F238E27FC236}">
                <a16:creationId xmlns:a16="http://schemas.microsoft.com/office/drawing/2014/main" id="{8159B7DD-C425-7C27-6176-DE066CA119A1}"/>
              </a:ext>
            </a:extLst>
          </p:cNvPr>
          <p:cNvSpPr>
            <a:spLocks noGrp="1"/>
          </p:cNvSpPr>
          <p:nvPr>
            <p:ph idx="1"/>
          </p:nvPr>
        </p:nvSpPr>
        <p:spPr>
          <a:xfrm>
            <a:off x="395536" y="2204864"/>
            <a:ext cx="8208912" cy="4176464"/>
          </a:xfrm>
        </p:spPr>
        <p:txBody>
          <a:bodyPr/>
          <a:lstStyle/>
          <a:p>
            <a:pPr marL="0" indent="0">
              <a:buNone/>
            </a:pPr>
            <a:r>
              <a:rPr lang="da-DK" sz="1400" dirty="0"/>
              <a:t>Forestil jer, at I er blevet indbudt til at deltage i en samtalepodcast om </a:t>
            </a:r>
          </a:p>
          <a:p>
            <a:pPr marL="0" indent="0">
              <a:buNone/>
            </a:pPr>
            <a:r>
              <a:rPr lang="da-DK" sz="1400" dirty="0"/>
              <a:t>unges og dermed også jeres egne cykelvaner. I skal diskutere ud fra problematikkerne i fluen-på-væggen-filmen samt egne holdninger og vaner.</a:t>
            </a:r>
          </a:p>
          <a:p>
            <a:pPr marL="0" indent="0">
              <a:buNone/>
            </a:pPr>
            <a:endParaRPr lang="da-DK" sz="1400" dirty="0"/>
          </a:p>
          <a:p>
            <a:pPr marL="0" indent="0">
              <a:spcAft>
                <a:spcPts val="1200"/>
              </a:spcAft>
              <a:buNone/>
            </a:pPr>
            <a:r>
              <a:rPr lang="da-DK" sz="1400" b="1" dirty="0"/>
              <a:t>Jeres podcast skal opfylde følgende krav:</a:t>
            </a:r>
          </a:p>
          <a:p>
            <a:r>
              <a:rPr lang="da-DK" sz="1400" dirty="0"/>
              <a:t>I skal lave en samtalepodcast</a:t>
            </a:r>
            <a:br>
              <a:rPr lang="da-DK" sz="1400" dirty="0"/>
            </a:br>
            <a:r>
              <a:rPr lang="da-DK" sz="1400" b="0" i="0" dirty="0">
                <a:solidFill>
                  <a:srgbClr val="000000"/>
                </a:solidFill>
                <a:effectLst/>
              </a:rPr>
              <a:t>Her er det </a:t>
            </a:r>
            <a:r>
              <a:rPr lang="da-DK" sz="1400" b="1" i="1" dirty="0">
                <a:solidFill>
                  <a:srgbClr val="000000"/>
                </a:solidFill>
                <a:effectLst/>
              </a:rPr>
              <a:t>samtalen</a:t>
            </a:r>
            <a:r>
              <a:rPr lang="da-DK" sz="1400" b="0" i="0" dirty="0">
                <a:solidFill>
                  <a:srgbClr val="000000"/>
                </a:solidFill>
                <a:effectLst/>
              </a:rPr>
              <a:t> mellem jer, der er det interessante. Temaet er blot en ramme, men det er mødet mellem jer og udvekslingen af jeres holdninger indenfor emnet, der er det relevante.</a:t>
            </a:r>
            <a:endParaRPr lang="da-DK" sz="1400" b="0" i="0" dirty="0">
              <a:solidFill>
                <a:srgbClr val="222222"/>
              </a:solidFill>
              <a:effectLst/>
            </a:endParaRPr>
          </a:p>
          <a:p>
            <a:pPr>
              <a:spcBef>
                <a:spcPts val="600"/>
              </a:spcBef>
            </a:pPr>
            <a:r>
              <a:rPr lang="da-DK" sz="1400" dirty="0"/>
              <a:t>Jeres koncept er en paneldiskussion</a:t>
            </a:r>
            <a:br>
              <a:rPr lang="da-DK" sz="1400" dirty="0"/>
            </a:br>
            <a:r>
              <a:rPr lang="da-DK" sz="1400" b="0" i="0" dirty="0">
                <a:solidFill>
                  <a:srgbClr val="000000"/>
                </a:solidFill>
                <a:effectLst/>
              </a:rPr>
              <a:t>I er en gruppe af gæster, som er sat sammen for at diskutere emnet ”unges cykelvaner”. Jeres ekspertise indenfor emnet er jeres personlige forhold til og erfaring med at være ung og cyklist. I skal gøre jeres egne personlige holdninger og argumentationer tydelige. </a:t>
            </a:r>
            <a:endParaRPr lang="da-DK" sz="1400" dirty="0"/>
          </a:p>
          <a:p>
            <a:pPr marL="0" indent="0">
              <a:buNone/>
            </a:pPr>
            <a:endParaRPr lang="da-DK" sz="1400" dirty="0"/>
          </a:p>
          <a:p>
            <a:pPr marL="0" indent="0">
              <a:buNone/>
            </a:pPr>
            <a:r>
              <a:rPr lang="da-DK" sz="1400" dirty="0"/>
              <a:t>I skal i fællesskab lave en introduktion til podcasten, så lytteren ledes ind i podcasten med god forståelse af, hvad det er, der er dagens diskussionsemne. Introduktionen må vare maksimalt 30 sekunder.</a:t>
            </a:r>
          </a:p>
          <a:p>
            <a:pPr marL="0" indent="0">
              <a:buNone/>
            </a:pPr>
            <a:endParaRPr lang="da-DK" sz="1400" dirty="0"/>
          </a:p>
          <a:p>
            <a:pPr marL="0" indent="0">
              <a:buNone/>
            </a:pPr>
            <a:r>
              <a:rPr lang="da-DK" sz="1400" dirty="0"/>
              <a:t>I podcasten kommer I til at repræsentere almindelige unge på jeres egen alder.</a:t>
            </a:r>
          </a:p>
          <a:p>
            <a:pPr marL="0" indent="0">
              <a:buNone/>
            </a:pPr>
            <a:endParaRPr lang="da-DK" sz="1400" dirty="0"/>
          </a:p>
          <a:p>
            <a:pPr marL="0" indent="0">
              <a:buNone/>
            </a:pPr>
            <a:endParaRPr lang="da-DK" sz="1400" dirty="0"/>
          </a:p>
          <a:p>
            <a:pPr marL="0" indent="0">
              <a:buNone/>
            </a:pPr>
            <a:endParaRPr lang="da-DK" sz="1400" dirty="0"/>
          </a:p>
        </p:txBody>
      </p:sp>
    </p:spTree>
    <p:extLst>
      <p:ext uri="{BB962C8B-B14F-4D97-AF65-F5344CB8AC3E}">
        <p14:creationId xmlns:p14="http://schemas.microsoft.com/office/powerpoint/2010/main" val="2207553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30DB4C-0654-34B9-D6FE-BAE9678D5E88}"/>
              </a:ext>
            </a:extLst>
          </p:cNvPr>
          <p:cNvSpPr>
            <a:spLocks noGrp="1"/>
          </p:cNvSpPr>
          <p:nvPr>
            <p:ph type="title"/>
          </p:nvPr>
        </p:nvSpPr>
        <p:spPr>
          <a:xfrm>
            <a:off x="251520" y="1412776"/>
            <a:ext cx="8310406" cy="508000"/>
          </a:xfrm>
        </p:spPr>
        <p:txBody>
          <a:bodyPr/>
          <a:lstStyle/>
          <a:p>
            <a:pPr algn="l"/>
            <a:r>
              <a:rPr lang="da-DK" sz="2400" dirty="0"/>
              <a:t>Diskussion og debat</a:t>
            </a:r>
            <a:br>
              <a:rPr lang="da-DK" sz="2400" dirty="0"/>
            </a:br>
            <a:r>
              <a:rPr lang="da-DK" sz="2400" dirty="0"/>
              <a:t>- </a:t>
            </a:r>
            <a:r>
              <a:rPr lang="da-DK" sz="1800" dirty="0"/>
              <a:t>Gruppearbejde – Par/Individuelt arbejde</a:t>
            </a:r>
            <a:endParaRPr lang="da-DK" dirty="0"/>
          </a:p>
        </p:txBody>
      </p:sp>
      <p:sp>
        <p:nvSpPr>
          <p:cNvPr id="3" name="Pladsholder til indhold 2">
            <a:extLst>
              <a:ext uri="{FF2B5EF4-FFF2-40B4-BE49-F238E27FC236}">
                <a16:creationId xmlns:a16="http://schemas.microsoft.com/office/drawing/2014/main" id="{8159B7DD-C425-7C27-6176-DE066CA119A1}"/>
              </a:ext>
            </a:extLst>
          </p:cNvPr>
          <p:cNvSpPr>
            <a:spLocks noGrp="1"/>
          </p:cNvSpPr>
          <p:nvPr>
            <p:ph idx="1"/>
          </p:nvPr>
        </p:nvSpPr>
        <p:spPr>
          <a:xfrm>
            <a:off x="287524" y="2420888"/>
            <a:ext cx="8568952" cy="3425850"/>
          </a:xfrm>
        </p:spPr>
        <p:txBody>
          <a:bodyPr/>
          <a:lstStyle/>
          <a:p>
            <a:pPr marL="0" indent="0">
              <a:buNone/>
            </a:pPr>
            <a:r>
              <a:rPr lang="da-DK" sz="1400" dirty="0"/>
              <a:t>Forberedelsen til at fremstille jeres samtalepodcast, som skal </a:t>
            </a:r>
          </a:p>
          <a:p>
            <a:pPr marL="0" indent="0">
              <a:buNone/>
            </a:pPr>
            <a:r>
              <a:rPr lang="da-DK" sz="1400" dirty="0"/>
              <a:t>fungere som en paneldiskussion, foregår i to faser:</a:t>
            </a:r>
          </a:p>
          <a:p>
            <a:pPr marL="0" indent="0">
              <a:buNone/>
            </a:pPr>
            <a:endParaRPr lang="da-DK" sz="1400" dirty="0"/>
          </a:p>
          <a:p>
            <a:pPr>
              <a:buAutoNum type="arabicParenR"/>
            </a:pPr>
            <a:r>
              <a:rPr lang="da-DK" sz="1400" b="1" dirty="0"/>
              <a:t>Indsamlingsfasen: </a:t>
            </a:r>
            <a:r>
              <a:rPr lang="da-DK" sz="1400" dirty="0"/>
              <a:t>Her skal I have overblik over aktørernes holdninger fra ”</a:t>
            </a:r>
            <a:r>
              <a:rPr lang="da-DK" sz="1400" dirty="0" err="1"/>
              <a:t>Backseat</a:t>
            </a:r>
            <a:r>
              <a:rPr lang="da-DK" sz="1400" dirty="0"/>
              <a:t> Generation?”. Brug jeres mindmap. Halvdelen af gruppen skal være positive overfor at cykle og den anden halvdel imod. Tal om modsætningsforholdene i de unges meninger og synspunkter, og opbyg parvist jeres argumenter svarende til for eller imod ud fra Toulmins argumentationsmodel. Ved hvert argument fokuseres på indholdet/tema, modsætninger, beviser og eksempler. </a:t>
            </a:r>
            <a:br>
              <a:rPr lang="da-DK" sz="1400" dirty="0"/>
            </a:br>
            <a:endParaRPr lang="da-DK" sz="1400" dirty="0"/>
          </a:p>
          <a:p>
            <a:pPr>
              <a:buAutoNum type="arabicParenR"/>
            </a:pPr>
            <a:r>
              <a:rPr lang="da-DK" sz="1400" b="1" dirty="0"/>
              <a:t>Udvælgelsesfasen:</a:t>
            </a:r>
            <a:r>
              <a:rPr lang="da-DK" sz="1400" dirty="0"/>
              <a:t> Her skal I arbejde individuelt, hvor I arbejder dybere med jeres bedste argumenter og sørger for at opbygge dem fra flere forskellige synsvinkler og også gør brug af gendrivelse, rygdækning og styrkemarkører samt appelformer. Lav gerne ekstra research med henblik på rygdækning. Det kan være en god idé, at I tegner modellen op og indsætter jeres argumenter i modellen. Herved får I skabt helstøbte argumenter. Skriv jeres egen argumentation i elevarket ”Diskussionens menukort”. Hav arket i hånden, når I indspiller jeres podcast.</a:t>
            </a:r>
            <a:br>
              <a:rPr lang="da-DK" sz="1400" dirty="0"/>
            </a:br>
            <a:endParaRPr lang="da-DK" sz="1400" dirty="0"/>
          </a:p>
          <a:p>
            <a:pPr>
              <a:buAutoNum type="arabicParenR"/>
            </a:pPr>
            <a:r>
              <a:rPr lang="da-DK" sz="1400" dirty="0"/>
              <a:t>Vær bevidst om anvendelsen af appelformer i jeres argumenter.</a:t>
            </a:r>
          </a:p>
          <a:p>
            <a:pPr marL="0" indent="0">
              <a:buNone/>
            </a:pPr>
            <a:endParaRPr lang="da-DK" sz="1400" dirty="0"/>
          </a:p>
          <a:p>
            <a:pPr marL="0" indent="0">
              <a:buNone/>
            </a:pPr>
            <a:r>
              <a:rPr lang="da-DK" sz="1400" dirty="0"/>
              <a:t>	</a:t>
            </a:r>
          </a:p>
          <a:p>
            <a:pPr>
              <a:buAutoNum type="arabicParenR"/>
            </a:pPr>
            <a:endParaRPr lang="da-DK" sz="1400" dirty="0"/>
          </a:p>
          <a:p>
            <a:pPr marL="0" indent="0">
              <a:buNone/>
            </a:pPr>
            <a:endParaRPr lang="da-DK" sz="1400" dirty="0"/>
          </a:p>
        </p:txBody>
      </p:sp>
    </p:spTree>
    <p:extLst>
      <p:ext uri="{BB962C8B-B14F-4D97-AF65-F5344CB8AC3E}">
        <p14:creationId xmlns:p14="http://schemas.microsoft.com/office/powerpoint/2010/main" val="2292425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8F86A1-B5BB-A1AB-F52D-4B346840C058}"/>
              </a:ext>
            </a:extLst>
          </p:cNvPr>
          <p:cNvSpPr>
            <a:spLocks noGrp="1"/>
          </p:cNvSpPr>
          <p:nvPr>
            <p:ph type="title"/>
          </p:nvPr>
        </p:nvSpPr>
        <p:spPr>
          <a:xfrm>
            <a:off x="395536" y="836712"/>
            <a:ext cx="7416800" cy="504056"/>
          </a:xfrm>
        </p:spPr>
        <p:txBody>
          <a:bodyPr/>
          <a:lstStyle/>
          <a:p>
            <a:pPr algn="l"/>
            <a:r>
              <a:rPr lang="da-DK" dirty="0"/>
              <a:t>Indspil jeres</a:t>
            </a:r>
            <a:br>
              <a:rPr lang="da-DK" dirty="0"/>
            </a:br>
            <a:r>
              <a:rPr lang="da-DK" dirty="0"/>
              <a:t>podcast</a:t>
            </a:r>
          </a:p>
        </p:txBody>
      </p:sp>
      <p:sp>
        <p:nvSpPr>
          <p:cNvPr id="3" name="Pladsholder til indhold 2">
            <a:extLst>
              <a:ext uri="{FF2B5EF4-FFF2-40B4-BE49-F238E27FC236}">
                <a16:creationId xmlns:a16="http://schemas.microsoft.com/office/drawing/2014/main" id="{B50D979C-8E2E-6E40-4FE1-3D836A14CEB1}"/>
              </a:ext>
            </a:extLst>
          </p:cNvPr>
          <p:cNvSpPr>
            <a:spLocks noGrp="1"/>
          </p:cNvSpPr>
          <p:nvPr>
            <p:ph idx="1"/>
          </p:nvPr>
        </p:nvSpPr>
        <p:spPr>
          <a:xfrm>
            <a:off x="395536" y="1700808"/>
            <a:ext cx="8496944" cy="4680520"/>
          </a:xfrm>
        </p:spPr>
        <p:txBody>
          <a:bodyPr/>
          <a:lstStyle/>
          <a:p>
            <a:pPr marL="0" indent="0">
              <a:buNone/>
            </a:pPr>
            <a:r>
              <a:rPr lang="da-DK" sz="1400" dirty="0"/>
              <a:t>Efter endt forberedelse i gruppen, i par og individuelt er </a:t>
            </a:r>
          </a:p>
          <a:p>
            <a:pPr marL="0" indent="0">
              <a:buNone/>
            </a:pPr>
            <a:r>
              <a:rPr lang="da-DK" sz="1400" dirty="0"/>
              <a:t>det tid til at optage jeres samtalepodcast.</a:t>
            </a:r>
          </a:p>
          <a:p>
            <a:pPr marL="0" indent="0">
              <a:buNone/>
            </a:pPr>
            <a:endParaRPr lang="da-DK" sz="1400" dirty="0"/>
          </a:p>
          <a:p>
            <a:pPr marL="0" indent="0">
              <a:buNone/>
            </a:pPr>
            <a:r>
              <a:rPr lang="da-DK" sz="1400" dirty="0"/>
              <a:t>I skal bruge en mobil/diktafon eller lignende til at optage. Jeres lærer har flere ideer til valg af program.</a:t>
            </a:r>
          </a:p>
          <a:p>
            <a:pPr marL="0" indent="0">
              <a:buNone/>
            </a:pPr>
            <a:r>
              <a:rPr lang="da-DK" sz="1400" dirty="0"/>
              <a:t>Hav også jeres ”Diskussionens menukort” i hånden under optagelsen. </a:t>
            </a:r>
          </a:p>
          <a:p>
            <a:pPr marL="0" indent="0">
              <a:buNone/>
            </a:pPr>
            <a:endParaRPr lang="da-DK" sz="1400" b="1" dirty="0"/>
          </a:p>
          <a:p>
            <a:pPr marL="0" indent="0">
              <a:buNone/>
            </a:pPr>
            <a:r>
              <a:rPr lang="da-DK" sz="1400" b="1" dirty="0"/>
              <a:t>Faglige krav til opgaven:</a:t>
            </a:r>
          </a:p>
          <a:p>
            <a:pPr marL="0" indent="0">
              <a:spcBef>
                <a:spcPts val="800"/>
              </a:spcBef>
              <a:buNone/>
            </a:pPr>
            <a:r>
              <a:rPr lang="da-DK" sz="1400" dirty="0"/>
              <a:t>Jeres samtale skal vare mellem 8 – 10 minutter inklusiv jeres aftalte start/præsentation, og alle i gruppen skal deltage i diskussionen. Her bruges de argumenter, I hver især har forberedt. Dog skal dele af samtalen også være spontan, da I netop skal tilbagevise de argumenter, I ikke er enige i med jeres egen argumentation.</a:t>
            </a:r>
          </a:p>
          <a:p>
            <a:pPr marL="0" indent="0">
              <a:spcBef>
                <a:spcPts val="800"/>
              </a:spcBef>
              <a:buNone/>
            </a:pPr>
            <a:r>
              <a:rPr lang="da-DK" sz="1400" dirty="0"/>
              <a:t>Jeres opgave er at holde samtalen kørende, være saglige, holde jer til egne argumenter med rod i ”</a:t>
            </a:r>
            <a:r>
              <a:rPr lang="da-DK" sz="1400" dirty="0" err="1"/>
              <a:t>Backseat</a:t>
            </a:r>
            <a:r>
              <a:rPr lang="da-DK" sz="1400" dirty="0"/>
              <a:t> Generation?” opbygget på Toulmins Argumentationsmodel tilsat de appelformer, I har valgt.</a:t>
            </a:r>
          </a:p>
          <a:p>
            <a:pPr marL="0" indent="0">
              <a:spcBef>
                <a:spcPts val="800"/>
              </a:spcBef>
              <a:buNone/>
            </a:pPr>
            <a:r>
              <a:rPr lang="da-DK" sz="1400" dirty="0"/>
              <a:t>Jeres podcast skal optages i én sekvens og må ikke redigeres. Alt, som er sagt i paneldiskussionen, skal være med. Produktet vil dermed fremstå som en live-optagelse. Lav en kort prøveoptagelse inden opstart, så I er sikre på, at teknikken virker. </a:t>
            </a:r>
          </a:p>
          <a:p>
            <a:pPr marL="0" indent="0">
              <a:spcBef>
                <a:spcPts val="800"/>
              </a:spcBef>
              <a:buNone/>
            </a:pPr>
            <a:r>
              <a:rPr lang="da-DK" sz="1400" dirty="0"/>
              <a:t>Efter endt optagelse skal I lytte til jeres egen podcast og lave en kort skriftlig vurdering af, hvordan det er lykkes jer at skabe god argumentation ud fra ovenstående faglige krav.</a:t>
            </a:r>
          </a:p>
          <a:p>
            <a:pPr marL="0" indent="0">
              <a:spcBef>
                <a:spcPts val="800"/>
              </a:spcBef>
              <a:buNone/>
            </a:pPr>
            <a:r>
              <a:rPr lang="da-DK" sz="1400" dirty="0"/>
              <a:t>Gem jeres evaluering til den afsluttende evaluering.</a:t>
            </a:r>
          </a:p>
          <a:p>
            <a:pPr marL="0" indent="0">
              <a:buNone/>
            </a:pPr>
            <a:endParaRPr lang="da-DK" sz="1400" dirty="0"/>
          </a:p>
        </p:txBody>
      </p:sp>
    </p:spTree>
    <p:extLst>
      <p:ext uri="{BB962C8B-B14F-4D97-AF65-F5344CB8AC3E}">
        <p14:creationId xmlns:p14="http://schemas.microsoft.com/office/powerpoint/2010/main" val="1853353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30DB4C-0654-34B9-D6FE-BAE9678D5E88}"/>
              </a:ext>
            </a:extLst>
          </p:cNvPr>
          <p:cNvSpPr>
            <a:spLocks noGrp="1"/>
          </p:cNvSpPr>
          <p:nvPr>
            <p:ph type="title"/>
          </p:nvPr>
        </p:nvSpPr>
        <p:spPr>
          <a:xfrm>
            <a:off x="582074" y="1124744"/>
            <a:ext cx="7416800" cy="508000"/>
          </a:xfrm>
        </p:spPr>
        <p:txBody>
          <a:bodyPr/>
          <a:lstStyle/>
          <a:p>
            <a:pPr algn="l"/>
            <a:r>
              <a:rPr lang="da-DK" dirty="0"/>
              <a:t>Respons</a:t>
            </a:r>
            <a:br>
              <a:rPr lang="da-DK" dirty="0"/>
            </a:br>
            <a:r>
              <a:rPr lang="da-DK" sz="1800" dirty="0"/>
              <a:t>- gruppearbejde</a:t>
            </a:r>
            <a:endParaRPr lang="da-DK" dirty="0"/>
          </a:p>
        </p:txBody>
      </p:sp>
      <p:sp>
        <p:nvSpPr>
          <p:cNvPr id="3" name="Pladsholder til indhold 2">
            <a:extLst>
              <a:ext uri="{FF2B5EF4-FFF2-40B4-BE49-F238E27FC236}">
                <a16:creationId xmlns:a16="http://schemas.microsoft.com/office/drawing/2014/main" id="{8159B7DD-C425-7C27-6176-DE066CA119A1}"/>
              </a:ext>
            </a:extLst>
          </p:cNvPr>
          <p:cNvSpPr>
            <a:spLocks noGrp="1"/>
          </p:cNvSpPr>
          <p:nvPr>
            <p:ph idx="1"/>
          </p:nvPr>
        </p:nvSpPr>
        <p:spPr>
          <a:xfrm>
            <a:off x="584064" y="2780928"/>
            <a:ext cx="8308415" cy="3672408"/>
          </a:xfrm>
        </p:spPr>
        <p:txBody>
          <a:bodyPr/>
          <a:lstStyle/>
          <a:p>
            <a:pPr marL="0" indent="0">
              <a:buNone/>
            </a:pPr>
            <a:r>
              <a:rPr lang="da-DK" sz="1400" dirty="0"/>
              <a:t>I skal nu bytte optagelse med en anden gruppe. I skal derefter vurdere deres </a:t>
            </a:r>
          </a:p>
          <a:p>
            <a:pPr marL="0" indent="0">
              <a:buNone/>
            </a:pPr>
            <a:r>
              <a:rPr lang="da-DK" sz="1400" dirty="0"/>
              <a:t>samtalepodcast ud fra de faglige krav til opgaven. Vær konstruktive, og giv gerne løsningsmuligheder til, hvad der kunne være gjort anderledes. Hold jer heller ikke tilbage for at rose godt arbejde.</a:t>
            </a:r>
          </a:p>
          <a:p>
            <a:pPr marL="0" indent="0">
              <a:buNone/>
            </a:pPr>
            <a:endParaRPr lang="da-DK" sz="1400" dirty="0"/>
          </a:p>
          <a:p>
            <a:pPr marL="228600" indent="-228600">
              <a:buAutoNum type="arabicPeriod"/>
            </a:pPr>
            <a:r>
              <a:rPr lang="da-DK" sz="1400" dirty="0"/>
              <a:t>Lyt til gruppens podcast. Hvad skal de umiddelbart have ros for, og hvad fungerede knap så godt?</a:t>
            </a:r>
            <a:br>
              <a:rPr lang="da-DK" sz="1400" dirty="0"/>
            </a:br>
            <a:r>
              <a:rPr lang="da-DK" sz="1400" dirty="0"/>
              <a:t>Giv gerne gode råd til, hvordan det kan forbedres.</a:t>
            </a:r>
          </a:p>
          <a:p>
            <a:pPr marL="228600" indent="-228600">
              <a:lnSpc>
                <a:spcPct val="200000"/>
              </a:lnSpc>
              <a:buAutoNum type="arabicPeriod"/>
            </a:pPr>
            <a:r>
              <a:rPr lang="da-DK" sz="1400" dirty="0"/>
              <a:t>Find eksempler på god argumentation. Begrund i Toulmins </a:t>
            </a:r>
            <a:r>
              <a:rPr lang="da-DK" sz="1400" dirty="0" err="1"/>
              <a:t>argumentationsmodel</a:t>
            </a:r>
            <a:r>
              <a:rPr lang="da-DK" sz="1400" dirty="0"/>
              <a:t>.</a:t>
            </a:r>
          </a:p>
          <a:p>
            <a:pPr marL="228600" indent="-228600">
              <a:lnSpc>
                <a:spcPct val="200000"/>
              </a:lnSpc>
              <a:buAutoNum type="arabicPeriod"/>
            </a:pPr>
            <a:r>
              <a:rPr lang="da-DK" sz="1400" dirty="0"/>
              <a:t>Er der særlige kommentarer til gruppens podcast, som I ønsker at viderebringe?</a:t>
            </a:r>
          </a:p>
          <a:p>
            <a:pPr marL="0" indent="0">
              <a:lnSpc>
                <a:spcPct val="200000"/>
              </a:lnSpc>
              <a:buNone/>
            </a:pPr>
            <a:r>
              <a:rPr lang="da-DK" sz="1400" dirty="0"/>
              <a:t>Lav et skriftligt dokument til podcastens producenter med svar og kommentarer til punkt 1 – 3.</a:t>
            </a:r>
          </a:p>
          <a:p>
            <a:pPr marL="0" indent="0">
              <a:lnSpc>
                <a:spcPct val="200000"/>
              </a:lnSpc>
              <a:buNone/>
            </a:pPr>
            <a:r>
              <a:rPr lang="da-DK" sz="1400" dirty="0"/>
              <a:t>Overlever jeres respons mundtligt, og giv gruppen den skrevne respons.</a:t>
            </a:r>
          </a:p>
          <a:p>
            <a:pPr marL="0" indent="0">
              <a:lnSpc>
                <a:spcPct val="200000"/>
              </a:lnSpc>
              <a:buNone/>
            </a:pPr>
            <a:endParaRPr lang="da-DK" sz="1200" dirty="0"/>
          </a:p>
          <a:p>
            <a:pPr marL="228600" indent="-228600">
              <a:buAutoNum type="arabicPeriod"/>
            </a:pPr>
            <a:endParaRPr lang="da-DK" sz="1200" dirty="0"/>
          </a:p>
          <a:p>
            <a:pPr marL="0" indent="0">
              <a:buNone/>
            </a:pPr>
            <a:endParaRPr lang="da-DK" sz="1200" dirty="0"/>
          </a:p>
        </p:txBody>
      </p:sp>
    </p:spTree>
    <p:extLst>
      <p:ext uri="{BB962C8B-B14F-4D97-AF65-F5344CB8AC3E}">
        <p14:creationId xmlns:p14="http://schemas.microsoft.com/office/powerpoint/2010/main" val="3290488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30DB4C-0654-34B9-D6FE-BAE9678D5E88}"/>
              </a:ext>
            </a:extLst>
          </p:cNvPr>
          <p:cNvSpPr>
            <a:spLocks noGrp="1"/>
          </p:cNvSpPr>
          <p:nvPr>
            <p:ph type="title"/>
          </p:nvPr>
        </p:nvSpPr>
        <p:spPr>
          <a:xfrm>
            <a:off x="574232" y="1268760"/>
            <a:ext cx="7416800" cy="508000"/>
          </a:xfrm>
        </p:spPr>
        <p:txBody>
          <a:bodyPr/>
          <a:lstStyle/>
          <a:p>
            <a:pPr algn="l"/>
            <a:r>
              <a:rPr lang="da-DK" dirty="0"/>
              <a:t>Evaluering</a:t>
            </a:r>
            <a:br>
              <a:rPr lang="da-DK" dirty="0"/>
            </a:br>
            <a:r>
              <a:rPr lang="da-DK" sz="1800" dirty="0"/>
              <a:t>- gruppearbejde/individuelt</a:t>
            </a:r>
            <a:endParaRPr lang="da-DK" dirty="0"/>
          </a:p>
        </p:txBody>
      </p:sp>
      <p:sp>
        <p:nvSpPr>
          <p:cNvPr id="3" name="Pladsholder til indhold 2">
            <a:extLst>
              <a:ext uri="{FF2B5EF4-FFF2-40B4-BE49-F238E27FC236}">
                <a16:creationId xmlns:a16="http://schemas.microsoft.com/office/drawing/2014/main" id="{8159B7DD-C425-7C27-6176-DE066CA119A1}"/>
              </a:ext>
            </a:extLst>
          </p:cNvPr>
          <p:cNvSpPr>
            <a:spLocks noGrp="1"/>
          </p:cNvSpPr>
          <p:nvPr>
            <p:ph idx="1"/>
          </p:nvPr>
        </p:nvSpPr>
        <p:spPr>
          <a:xfrm>
            <a:off x="580322" y="2424038"/>
            <a:ext cx="7416800" cy="3165202"/>
          </a:xfrm>
        </p:spPr>
        <p:txBody>
          <a:bodyPr/>
          <a:lstStyle/>
          <a:p>
            <a:pPr marL="0" indent="0">
              <a:buNone/>
            </a:pPr>
            <a:r>
              <a:rPr lang="da-DK" sz="1400" dirty="0"/>
              <a:t>I er nu ved at være ved vejs ende i dette forløb.</a:t>
            </a:r>
          </a:p>
          <a:p>
            <a:pPr marL="0" indent="0">
              <a:buNone/>
            </a:pPr>
            <a:endParaRPr lang="da-DK" sz="1400" dirty="0"/>
          </a:p>
          <a:p>
            <a:pPr marL="0" indent="0">
              <a:buNone/>
            </a:pPr>
            <a:r>
              <a:rPr lang="da-DK" sz="1400" dirty="0"/>
              <a:t>Det danskfaglige mål med forløbet var at blive dygtige til at deltage med gode argumenter i en debat/diskussion ved at bruge Toulmins Argumentationsmodel samt appelformerne. Ligeledes var det også målet at lære om genren Fluen-på-væggen-dokumentar samt om formatet Podcast.</a:t>
            </a:r>
          </a:p>
          <a:p>
            <a:pPr marL="0" indent="0">
              <a:buNone/>
            </a:pPr>
            <a:endParaRPr lang="da-DK" sz="1400" dirty="0"/>
          </a:p>
          <a:p>
            <a:pPr marL="0" indent="0">
              <a:buNone/>
            </a:pPr>
            <a:r>
              <a:rPr lang="da-DK" sz="1400" dirty="0"/>
              <a:t>Du har i dette forløb fået tid til at tænke over dit eget forhold til det at være ung og bruge cyklen i hverdagen. Dine holdninger og argumenter for egne cykelvaner er måske blevet tydeligere for dig. Ja, måske har andres argumenter formået at flytte din holdning.</a:t>
            </a:r>
          </a:p>
          <a:p>
            <a:pPr marL="0" indent="0">
              <a:buNone/>
            </a:pPr>
            <a:endParaRPr lang="da-DK" sz="1400" dirty="0"/>
          </a:p>
          <a:p>
            <a:pPr marL="0" indent="0">
              <a:buNone/>
            </a:pPr>
            <a:r>
              <a:rPr lang="da-DK" sz="1400" dirty="0"/>
              <a:t>Du skal nu i en skriftlig evaluering vurdere dit eget udbytte samt din egen indsats og holdning.</a:t>
            </a:r>
          </a:p>
        </p:txBody>
      </p:sp>
    </p:spTree>
    <p:extLst>
      <p:ext uri="{BB962C8B-B14F-4D97-AF65-F5344CB8AC3E}">
        <p14:creationId xmlns:p14="http://schemas.microsoft.com/office/powerpoint/2010/main" val="3547401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F9451E-A833-D490-9D7E-A850B8C4956A}"/>
              </a:ext>
            </a:extLst>
          </p:cNvPr>
          <p:cNvSpPr>
            <a:spLocks noGrp="1"/>
          </p:cNvSpPr>
          <p:nvPr>
            <p:ph type="title"/>
          </p:nvPr>
        </p:nvSpPr>
        <p:spPr>
          <a:xfrm>
            <a:off x="5364088" y="4005064"/>
            <a:ext cx="3168154" cy="1008112"/>
          </a:xfrm>
        </p:spPr>
        <p:txBody>
          <a:bodyPr/>
          <a:lstStyle/>
          <a:p>
            <a:pPr algn="l"/>
            <a:r>
              <a:rPr lang="da-DK" dirty="0" err="1"/>
              <a:t>Indholds-fortegnelse</a:t>
            </a:r>
            <a:r>
              <a:rPr lang="da-DK" dirty="0"/>
              <a:t> </a:t>
            </a:r>
          </a:p>
        </p:txBody>
      </p:sp>
      <p:sp>
        <p:nvSpPr>
          <p:cNvPr id="3" name="Pladsholder til indhold 2">
            <a:extLst>
              <a:ext uri="{FF2B5EF4-FFF2-40B4-BE49-F238E27FC236}">
                <a16:creationId xmlns:a16="http://schemas.microsoft.com/office/drawing/2014/main" id="{52DD8471-3745-3BFC-D069-A1E01099A642}"/>
              </a:ext>
            </a:extLst>
          </p:cNvPr>
          <p:cNvSpPr>
            <a:spLocks noGrp="1"/>
          </p:cNvSpPr>
          <p:nvPr>
            <p:ph idx="1"/>
          </p:nvPr>
        </p:nvSpPr>
        <p:spPr>
          <a:xfrm>
            <a:off x="251520" y="476672"/>
            <a:ext cx="5112568" cy="6264696"/>
          </a:xfrm>
        </p:spPr>
        <p:txBody>
          <a:bodyPr/>
          <a:lstStyle/>
          <a:p>
            <a:pPr marL="0" indent="0">
              <a:lnSpc>
                <a:spcPct val="150000"/>
              </a:lnSpc>
              <a:buNone/>
            </a:pPr>
            <a:r>
              <a:rPr lang="da-DK" sz="1300" b="1" dirty="0"/>
              <a:t>3: Præsentation og danskfaglige mål</a:t>
            </a:r>
          </a:p>
          <a:p>
            <a:pPr marL="0" indent="0">
              <a:lnSpc>
                <a:spcPct val="150000"/>
              </a:lnSpc>
              <a:buNone/>
            </a:pPr>
            <a:r>
              <a:rPr lang="da-DK" sz="1300" b="1" dirty="0"/>
              <a:t>4: Fluen-på-væggen – en filmgenre</a:t>
            </a:r>
          </a:p>
          <a:p>
            <a:pPr marL="0" indent="0">
              <a:lnSpc>
                <a:spcPct val="150000"/>
              </a:lnSpc>
              <a:buNone/>
            </a:pPr>
            <a:r>
              <a:rPr lang="da-DK" sz="1300" b="1" dirty="0"/>
              <a:t>5: Dokumentarfilmens virkemidler</a:t>
            </a:r>
          </a:p>
          <a:p>
            <a:pPr marL="0" indent="0">
              <a:lnSpc>
                <a:spcPct val="150000"/>
              </a:lnSpc>
              <a:buNone/>
            </a:pPr>
            <a:r>
              <a:rPr lang="da-DK" sz="1300" b="1" dirty="0"/>
              <a:t>6: Aktører i ”</a:t>
            </a:r>
            <a:r>
              <a:rPr lang="da-DK" sz="1300" b="1" dirty="0" err="1"/>
              <a:t>Backseat</a:t>
            </a:r>
            <a:r>
              <a:rPr lang="da-DK" sz="1300" b="1" dirty="0"/>
              <a:t> Generation?” – </a:t>
            </a:r>
            <a:r>
              <a:rPr lang="da-DK" sz="1300" b="1" i="1" dirty="0"/>
              <a:t>gruppearbejde</a:t>
            </a:r>
            <a:endParaRPr lang="da-DK" sz="1300" b="1" dirty="0"/>
          </a:p>
          <a:p>
            <a:pPr marL="0" indent="0">
              <a:lnSpc>
                <a:spcPct val="150000"/>
              </a:lnSpc>
              <a:buNone/>
            </a:pPr>
            <a:r>
              <a:rPr lang="da-DK" sz="1300" b="1" dirty="0"/>
              <a:t>7: Gruppearbejde og plenumspørgsmål</a:t>
            </a:r>
          </a:p>
          <a:p>
            <a:pPr marL="0" indent="0">
              <a:lnSpc>
                <a:spcPct val="150000"/>
              </a:lnSpc>
              <a:buNone/>
            </a:pPr>
            <a:r>
              <a:rPr lang="da-DK" sz="1300" b="1" dirty="0"/>
              <a:t>8: Toulmins </a:t>
            </a:r>
            <a:r>
              <a:rPr lang="da-DK" sz="1300" b="1" dirty="0" err="1"/>
              <a:t>argumentationsmodel</a:t>
            </a:r>
            <a:endParaRPr lang="da-DK" sz="1300" b="1" dirty="0"/>
          </a:p>
          <a:p>
            <a:pPr marL="0" indent="0">
              <a:lnSpc>
                <a:spcPct val="150000"/>
              </a:lnSpc>
              <a:buNone/>
            </a:pPr>
            <a:r>
              <a:rPr lang="da-DK" sz="1300" b="1" dirty="0"/>
              <a:t>9: Gendrivelse, rygdækning og styrkemarkører</a:t>
            </a:r>
          </a:p>
          <a:p>
            <a:pPr marL="0" indent="0">
              <a:lnSpc>
                <a:spcPct val="150000"/>
              </a:lnSpc>
              <a:buNone/>
            </a:pPr>
            <a:r>
              <a:rPr lang="da-DK" sz="1300" b="1" dirty="0"/>
              <a:t>10: Toulmins udvidede </a:t>
            </a:r>
            <a:r>
              <a:rPr lang="da-DK" sz="1300" b="1" dirty="0" err="1"/>
              <a:t>argumentationsmodel</a:t>
            </a:r>
            <a:endParaRPr lang="da-DK" sz="1300" b="1" dirty="0"/>
          </a:p>
          <a:p>
            <a:pPr marL="0" indent="0">
              <a:lnSpc>
                <a:spcPct val="150000"/>
              </a:lnSpc>
              <a:buNone/>
            </a:pPr>
            <a:r>
              <a:rPr lang="da-DK" sz="1300" b="1" dirty="0"/>
              <a:t>11: Appelformer – logos, patos, etos</a:t>
            </a:r>
          </a:p>
          <a:p>
            <a:pPr marL="0" indent="0">
              <a:lnSpc>
                <a:spcPct val="150000"/>
              </a:lnSpc>
              <a:buNone/>
            </a:pPr>
            <a:r>
              <a:rPr lang="da-DK" sz="1300" b="1" dirty="0"/>
              <a:t>12: Tjekliste – det gode argument</a:t>
            </a:r>
          </a:p>
          <a:p>
            <a:pPr marL="0" indent="0">
              <a:lnSpc>
                <a:spcPct val="150000"/>
              </a:lnSpc>
              <a:buNone/>
            </a:pPr>
            <a:r>
              <a:rPr lang="da-DK" sz="1300" b="1" dirty="0"/>
              <a:t>13: Samtalepodcast – et format</a:t>
            </a:r>
          </a:p>
          <a:p>
            <a:pPr marL="0" indent="0">
              <a:lnSpc>
                <a:spcPct val="150000"/>
              </a:lnSpc>
              <a:buNone/>
            </a:pPr>
            <a:r>
              <a:rPr lang="da-DK" sz="1300" b="1" dirty="0"/>
              <a:t>14: Podcastens elementer</a:t>
            </a:r>
          </a:p>
          <a:p>
            <a:pPr marL="0" indent="0">
              <a:lnSpc>
                <a:spcPct val="150000"/>
              </a:lnSpc>
              <a:buNone/>
            </a:pPr>
            <a:r>
              <a:rPr lang="da-DK" sz="1300" b="1" dirty="0"/>
              <a:t>15: Samtalepodcast – </a:t>
            </a:r>
            <a:r>
              <a:rPr lang="da-DK" sz="1300" b="1" i="1" dirty="0"/>
              <a:t>individuelt</a:t>
            </a:r>
            <a:r>
              <a:rPr lang="da-DK" sz="1300" b="1" dirty="0"/>
              <a:t> og </a:t>
            </a:r>
            <a:r>
              <a:rPr lang="da-DK" sz="1300" b="1" i="1" dirty="0"/>
              <a:t>gruppearbejde</a:t>
            </a:r>
          </a:p>
          <a:p>
            <a:pPr marL="0" indent="0">
              <a:lnSpc>
                <a:spcPct val="150000"/>
              </a:lnSpc>
              <a:buNone/>
            </a:pPr>
            <a:r>
              <a:rPr lang="da-DK" sz="1300" b="1" dirty="0"/>
              <a:t>16: Diskussion og debat – </a:t>
            </a:r>
            <a:r>
              <a:rPr lang="da-DK" sz="1300" b="1" i="1" dirty="0"/>
              <a:t>gruppearbejde/par/individuelt arbejde</a:t>
            </a:r>
          </a:p>
          <a:p>
            <a:pPr marL="0" indent="0">
              <a:lnSpc>
                <a:spcPct val="150000"/>
              </a:lnSpc>
              <a:buNone/>
            </a:pPr>
            <a:r>
              <a:rPr lang="da-DK" sz="1300" b="1" dirty="0"/>
              <a:t>17: Indspil jeres podcast - </a:t>
            </a:r>
            <a:r>
              <a:rPr lang="da-DK" sz="1300" b="1" i="1" dirty="0"/>
              <a:t>gruppearbejde</a:t>
            </a:r>
            <a:endParaRPr lang="da-DK" sz="1300" b="1" dirty="0"/>
          </a:p>
          <a:p>
            <a:pPr marL="0" indent="0">
              <a:lnSpc>
                <a:spcPct val="150000"/>
              </a:lnSpc>
              <a:buNone/>
            </a:pPr>
            <a:r>
              <a:rPr lang="da-DK" sz="1300" b="1" dirty="0"/>
              <a:t>18: Respons - </a:t>
            </a:r>
            <a:r>
              <a:rPr lang="da-DK" sz="1300" b="1" i="1" dirty="0"/>
              <a:t>gruppearbejde</a:t>
            </a:r>
          </a:p>
          <a:p>
            <a:pPr marL="0" indent="0">
              <a:lnSpc>
                <a:spcPct val="150000"/>
              </a:lnSpc>
              <a:buNone/>
            </a:pPr>
            <a:r>
              <a:rPr lang="da-DK" sz="1300" b="1" dirty="0"/>
              <a:t>19: Evaluering – </a:t>
            </a:r>
            <a:r>
              <a:rPr lang="da-DK" sz="1300" b="1" i="1" dirty="0"/>
              <a:t>individuelt/gruppearbejde</a:t>
            </a:r>
          </a:p>
          <a:p>
            <a:pPr marL="0" indent="0">
              <a:buNone/>
            </a:pPr>
            <a:endParaRPr lang="da-DK" dirty="0"/>
          </a:p>
          <a:p>
            <a:endParaRPr lang="da-DK" dirty="0"/>
          </a:p>
          <a:p>
            <a:endParaRPr lang="da-DK" dirty="0"/>
          </a:p>
        </p:txBody>
      </p:sp>
    </p:spTree>
    <p:extLst>
      <p:ext uri="{BB962C8B-B14F-4D97-AF65-F5344CB8AC3E}">
        <p14:creationId xmlns:p14="http://schemas.microsoft.com/office/powerpoint/2010/main" val="2617377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71DEAD-39F5-71B7-333F-43BFED2D3FF3}"/>
              </a:ext>
            </a:extLst>
          </p:cNvPr>
          <p:cNvSpPr>
            <a:spLocks noGrp="1"/>
          </p:cNvSpPr>
          <p:nvPr>
            <p:ph type="title"/>
          </p:nvPr>
        </p:nvSpPr>
        <p:spPr>
          <a:xfrm>
            <a:off x="611188" y="2060848"/>
            <a:ext cx="7416800" cy="287867"/>
          </a:xfrm>
        </p:spPr>
        <p:txBody>
          <a:bodyPr/>
          <a:lstStyle/>
          <a:p>
            <a:pPr algn="l"/>
            <a:r>
              <a:rPr lang="da-DK" dirty="0"/>
              <a:t>Præsentation og mål</a:t>
            </a:r>
          </a:p>
        </p:txBody>
      </p:sp>
      <p:sp>
        <p:nvSpPr>
          <p:cNvPr id="3" name="Pladsholder til indhold 2">
            <a:extLst>
              <a:ext uri="{FF2B5EF4-FFF2-40B4-BE49-F238E27FC236}">
                <a16:creationId xmlns:a16="http://schemas.microsoft.com/office/drawing/2014/main" id="{4D7BC3B4-3C68-BE78-DCD2-3704CF4DEE8A}"/>
              </a:ext>
            </a:extLst>
          </p:cNvPr>
          <p:cNvSpPr>
            <a:spLocks noGrp="1"/>
          </p:cNvSpPr>
          <p:nvPr>
            <p:ph idx="1"/>
          </p:nvPr>
        </p:nvSpPr>
        <p:spPr>
          <a:xfrm>
            <a:off x="539552" y="3914191"/>
            <a:ext cx="8208912" cy="2448272"/>
          </a:xfrm>
        </p:spPr>
        <p:txBody>
          <a:bodyPr/>
          <a:lstStyle/>
          <a:p>
            <a:pPr marL="0" indent="0">
              <a:buNone/>
            </a:pPr>
            <a:r>
              <a:rPr lang="da-DK" sz="1400" b="0" i="1" dirty="0">
                <a:solidFill>
                  <a:srgbClr val="5D8223"/>
                </a:solidFill>
                <a:effectLst/>
                <a:latin typeface="Calibri  "/>
              </a:rPr>
              <a:t>I dag er det desværre sådan, at færre og færre unge cykler, mens flere og flere kører bil. Hvis cyklen skal bidrage til at løse klima- og trængselsudfordringerne og gavne folkesundheden, er vi nødt til at gøre en aktiv indsats, så de nye generationer ikke vender cyklen ryggen,</a:t>
            </a:r>
            <a:r>
              <a:rPr lang="da-DK" sz="1400" b="0" i="0" dirty="0">
                <a:solidFill>
                  <a:srgbClr val="5D8223"/>
                </a:solidFill>
                <a:effectLst/>
                <a:latin typeface="Calibri  "/>
              </a:rPr>
              <a:t> siger </a:t>
            </a:r>
            <a:r>
              <a:rPr lang="da-DK" sz="1400" dirty="0">
                <a:solidFill>
                  <a:srgbClr val="5D8223"/>
                </a:solidFill>
                <a:latin typeface="Calibri  "/>
              </a:rPr>
              <a:t>Jane Kofod, vicedirektør i Cyklistforbundet.</a:t>
            </a:r>
            <a:endParaRPr lang="da-DK" sz="1400" b="0" i="0" dirty="0">
              <a:solidFill>
                <a:srgbClr val="5D8223"/>
              </a:solidFill>
              <a:effectLst/>
              <a:latin typeface="Calibri  "/>
            </a:endParaRPr>
          </a:p>
          <a:p>
            <a:pPr marL="0" indent="0">
              <a:buNone/>
            </a:pPr>
            <a:endParaRPr lang="da-DK" sz="1400" dirty="0">
              <a:latin typeface="Calibri  "/>
            </a:endParaRPr>
          </a:p>
          <a:p>
            <a:pPr marL="0" indent="0">
              <a:buNone/>
            </a:pPr>
            <a:r>
              <a:rPr lang="da-DK" sz="1800" dirty="0">
                <a:latin typeface="Calibri  "/>
              </a:rPr>
              <a:t>Undersøgelserne siger:</a:t>
            </a:r>
          </a:p>
          <a:p>
            <a:pPr algn="l"/>
            <a:r>
              <a:rPr lang="da-DK" sz="1400" b="0" i="0" dirty="0">
                <a:solidFill>
                  <a:schemeClr val="tx1"/>
                </a:solidFill>
                <a:effectLst/>
                <a:latin typeface="Calibri  "/>
              </a:rPr>
              <a:t>Set i forhold til antal cyklede kilometer pr. dag er cykling hos de 10-17-årige faldet med 24,5% over en 10-årig periode (2009-2019), mens antallet af cykelture pr. dag i samme periode og for samme aldersgruppe er faldet med 31,9% (særudtræk fra DTU’s transportvaneundersøgelse, 2021).</a:t>
            </a:r>
          </a:p>
          <a:p>
            <a:pPr algn="l"/>
            <a:r>
              <a:rPr lang="da-DK" sz="1400" b="0" i="0" dirty="0">
                <a:solidFill>
                  <a:schemeClr val="tx1"/>
                </a:solidFill>
                <a:effectLst/>
                <a:latin typeface="Calibri  "/>
              </a:rPr>
              <a:t>Samtidig er de 16-24-åriges brug af bil på bare tre år steget med 14,7%, mens brug af cykel er faldet med 15,1% (Danske Regioner med udgangspunkt i DTU’s transportvaneundersøgelse, 2019).</a:t>
            </a:r>
          </a:p>
          <a:p>
            <a:pPr marL="0" indent="0">
              <a:buNone/>
            </a:pPr>
            <a:endParaRPr lang="da-DK" dirty="0"/>
          </a:p>
        </p:txBody>
      </p:sp>
      <p:sp>
        <p:nvSpPr>
          <p:cNvPr id="5" name="Tekstfelt 4">
            <a:extLst>
              <a:ext uri="{FF2B5EF4-FFF2-40B4-BE49-F238E27FC236}">
                <a16:creationId xmlns:a16="http://schemas.microsoft.com/office/drawing/2014/main" id="{A9C84266-6FC0-7F2B-DC35-F07810031B37}"/>
              </a:ext>
            </a:extLst>
          </p:cNvPr>
          <p:cNvSpPr txBox="1"/>
          <p:nvPr/>
        </p:nvSpPr>
        <p:spPr>
          <a:xfrm>
            <a:off x="611188" y="2660267"/>
            <a:ext cx="3672780" cy="1200329"/>
          </a:xfrm>
          <a:prstGeom prst="rect">
            <a:avLst/>
          </a:prstGeom>
          <a:noFill/>
        </p:spPr>
        <p:txBody>
          <a:bodyPr wrap="square" rtlCol="0">
            <a:spAutoFit/>
          </a:bodyPr>
          <a:lstStyle/>
          <a:p>
            <a:r>
              <a:rPr lang="da-DK" sz="1800" dirty="0">
                <a:latin typeface="Calibri  "/>
              </a:rPr>
              <a:t>I dette forløb er problematikken om unges cykelvaner genstand for jeres arbejde med kommunikation og argumentation</a:t>
            </a:r>
          </a:p>
        </p:txBody>
      </p:sp>
    </p:spTree>
    <p:extLst>
      <p:ext uri="{BB962C8B-B14F-4D97-AF65-F5344CB8AC3E}">
        <p14:creationId xmlns:p14="http://schemas.microsoft.com/office/powerpoint/2010/main" val="1351364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F0FF0F-7B5B-3340-FD5D-7E786A79BD4F}"/>
              </a:ext>
            </a:extLst>
          </p:cNvPr>
          <p:cNvSpPr>
            <a:spLocks noGrp="1"/>
          </p:cNvSpPr>
          <p:nvPr>
            <p:ph type="title"/>
          </p:nvPr>
        </p:nvSpPr>
        <p:spPr>
          <a:xfrm>
            <a:off x="501650" y="1186322"/>
            <a:ext cx="8229600" cy="1143000"/>
          </a:xfrm>
        </p:spPr>
        <p:txBody>
          <a:bodyPr wrap="square" anchor="ctr">
            <a:normAutofit fontScale="90000"/>
          </a:bodyPr>
          <a:lstStyle/>
          <a:p>
            <a:pPr algn="l"/>
            <a:r>
              <a:rPr lang="da-DK" dirty="0"/>
              <a:t>Fluen-på-væggen</a:t>
            </a:r>
            <a:br>
              <a:rPr lang="da-DK" dirty="0"/>
            </a:br>
            <a:r>
              <a:rPr lang="da-DK" dirty="0"/>
              <a:t>- </a:t>
            </a:r>
            <a:r>
              <a:rPr lang="da-DK" dirty="0">
                <a:solidFill>
                  <a:srgbClr val="000000"/>
                </a:solidFill>
              </a:rPr>
              <a:t>en filmgenre</a:t>
            </a:r>
          </a:p>
        </p:txBody>
      </p:sp>
      <p:pic>
        <p:nvPicPr>
          <p:cNvPr id="3074" name="Picture 2" descr="Ind i dansk - Hjælp til analyse og skrivning i danskundervisningen og  opslagsværk over alle de vigtigste fagbegreber.">
            <a:extLst>
              <a:ext uri="{FF2B5EF4-FFF2-40B4-BE49-F238E27FC236}">
                <a16:creationId xmlns:a16="http://schemas.microsoft.com/office/drawing/2014/main" id="{28E66941-4999-7910-9537-0DAAA681820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07337" y="2492896"/>
            <a:ext cx="3715706" cy="3715706"/>
          </a:xfrm>
          <a:prstGeom prst="rect">
            <a:avLst/>
          </a:prstGeom>
          <a:solidFill>
            <a:srgbClr val="FFFFFF"/>
          </a:solidFill>
        </p:spPr>
      </p:pic>
      <p:sp>
        <p:nvSpPr>
          <p:cNvPr id="3" name="Pladsholder til indhold 2">
            <a:extLst>
              <a:ext uri="{FF2B5EF4-FFF2-40B4-BE49-F238E27FC236}">
                <a16:creationId xmlns:a16="http://schemas.microsoft.com/office/drawing/2014/main" id="{61745752-7C3F-FA7D-A117-1272401502BD}"/>
              </a:ext>
            </a:extLst>
          </p:cNvPr>
          <p:cNvSpPr>
            <a:spLocks noGrp="1"/>
          </p:cNvSpPr>
          <p:nvPr>
            <p:ph sz="quarter" idx="4"/>
          </p:nvPr>
        </p:nvSpPr>
        <p:spPr>
          <a:xfrm>
            <a:off x="4647561" y="2636912"/>
            <a:ext cx="4083689" cy="3960440"/>
          </a:xfrm>
        </p:spPr>
        <p:txBody>
          <a:bodyPr wrap="square" anchor="t">
            <a:normAutofit/>
          </a:bodyPr>
          <a:lstStyle/>
          <a:p>
            <a:pPr marL="0" indent="0">
              <a:lnSpc>
                <a:spcPct val="90000"/>
              </a:lnSpc>
              <a:buNone/>
            </a:pPr>
            <a:endParaRPr lang="da-DK" sz="1400" dirty="0"/>
          </a:p>
          <a:p>
            <a:pPr marL="0" indent="0">
              <a:lnSpc>
                <a:spcPct val="90000"/>
              </a:lnSpc>
              <a:buNone/>
            </a:pPr>
            <a:r>
              <a:rPr lang="da-DK" sz="1400" b="1" dirty="0"/>
              <a:t>Genretræk:</a:t>
            </a:r>
          </a:p>
          <a:p>
            <a:pPr marL="0" indent="0">
              <a:lnSpc>
                <a:spcPct val="90000"/>
              </a:lnSpc>
              <a:buNone/>
            </a:pPr>
            <a:endParaRPr lang="da-DK" sz="1400" dirty="0"/>
          </a:p>
          <a:p>
            <a:pPr>
              <a:buFont typeface="Arial" panose="020B0604020202020204" pitchFamily="34" charset="0"/>
              <a:buChar char="•"/>
            </a:pPr>
            <a:r>
              <a:rPr lang="da-DK" sz="1400" b="0" i="0" dirty="0">
                <a:effectLst/>
              </a:rPr>
              <a:t>Den prøver at afsløre virkeligheden (sandheden)</a:t>
            </a:r>
          </a:p>
          <a:p>
            <a:pPr>
              <a:buFont typeface="Arial" panose="020B0604020202020204" pitchFamily="34" charset="0"/>
              <a:buChar char="•"/>
            </a:pPr>
            <a:r>
              <a:rPr lang="da-DK" sz="1400" b="0" i="0" dirty="0">
                <a:effectLst/>
              </a:rPr>
              <a:t>Den bruger lang tid på observationer og research.</a:t>
            </a:r>
          </a:p>
          <a:p>
            <a:pPr>
              <a:buFont typeface="Arial" panose="020B0604020202020204" pitchFamily="34" charset="0"/>
              <a:buChar char="•"/>
            </a:pPr>
            <a:r>
              <a:rPr lang="da-DK" sz="1400" dirty="0"/>
              <a:t>Kaldes også den oberserverende dokumentar</a:t>
            </a:r>
            <a:endParaRPr lang="da-DK" sz="1400" b="0" i="0" dirty="0">
              <a:effectLst/>
            </a:endParaRPr>
          </a:p>
          <a:p>
            <a:pPr>
              <a:buFont typeface="Arial" panose="020B0604020202020204" pitchFamily="34" charset="0"/>
              <a:buChar char="•"/>
            </a:pPr>
            <a:r>
              <a:rPr lang="da-DK" sz="1400" b="0" i="0" dirty="0">
                <a:effectLst/>
              </a:rPr>
              <a:t>Kameraet er ”Fluen på væggen” - ofte håndholdt kamera.</a:t>
            </a:r>
          </a:p>
          <a:p>
            <a:pPr>
              <a:buFont typeface="Arial" panose="020B0604020202020204" pitchFamily="34" charset="0"/>
              <a:buChar char="•"/>
            </a:pPr>
            <a:r>
              <a:rPr lang="da-DK" sz="1400" dirty="0"/>
              <a:t>Fremstiller virkeligheden så autentisk og ubearbejdet som muligt</a:t>
            </a:r>
            <a:endParaRPr lang="da-DK" sz="1400" b="0" i="0" dirty="0">
              <a:effectLst/>
            </a:endParaRPr>
          </a:p>
          <a:p>
            <a:pPr>
              <a:buFont typeface="Arial" panose="020B0604020202020204" pitchFamily="34" charset="0"/>
              <a:buChar char="•"/>
            </a:pPr>
            <a:r>
              <a:rPr lang="da-DK" sz="1400" b="0" i="0" dirty="0">
                <a:effectLst/>
              </a:rPr>
              <a:t>Der er ikke altid et budskab, kun en nysgerrighed på at opdage sandheden.</a:t>
            </a:r>
          </a:p>
          <a:p>
            <a:pPr marL="0" indent="0">
              <a:lnSpc>
                <a:spcPct val="90000"/>
              </a:lnSpc>
              <a:buNone/>
            </a:pPr>
            <a:endParaRPr lang="da-DK" sz="1300" dirty="0"/>
          </a:p>
        </p:txBody>
      </p:sp>
    </p:spTree>
    <p:extLst>
      <p:ext uri="{BB962C8B-B14F-4D97-AF65-F5344CB8AC3E}">
        <p14:creationId xmlns:p14="http://schemas.microsoft.com/office/powerpoint/2010/main" val="1609229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9D01623B-53D0-7FF1-724D-F73B43B33066}"/>
              </a:ext>
            </a:extLst>
          </p:cNvPr>
          <p:cNvSpPr>
            <a:spLocks noGrp="1"/>
          </p:cNvSpPr>
          <p:nvPr>
            <p:ph type="title"/>
          </p:nvPr>
        </p:nvSpPr>
        <p:spPr>
          <a:xfrm>
            <a:off x="251520" y="260648"/>
            <a:ext cx="3312170" cy="1584920"/>
          </a:xfrm>
        </p:spPr>
        <p:txBody>
          <a:bodyPr/>
          <a:lstStyle/>
          <a:p>
            <a:pPr algn="l"/>
            <a:r>
              <a:rPr lang="da-DK" dirty="0" err="1"/>
              <a:t>Dokumentar-filmens</a:t>
            </a:r>
            <a:r>
              <a:rPr lang="da-DK" dirty="0"/>
              <a:t> virkemidler</a:t>
            </a:r>
          </a:p>
        </p:txBody>
      </p:sp>
      <p:sp>
        <p:nvSpPr>
          <p:cNvPr id="8" name="Pladsholder til indhold 7">
            <a:extLst>
              <a:ext uri="{FF2B5EF4-FFF2-40B4-BE49-F238E27FC236}">
                <a16:creationId xmlns:a16="http://schemas.microsoft.com/office/drawing/2014/main" id="{76DC48B2-9DAB-BA0D-CBE1-4B472974E6D7}"/>
              </a:ext>
            </a:extLst>
          </p:cNvPr>
          <p:cNvSpPr>
            <a:spLocks noGrp="1"/>
          </p:cNvSpPr>
          <p:nvPr>
            <p:ph sz="half" idx="1"/>
          </p:nvPr>
        </p:nvSpPr>
        <p:spPr>
          <a:xfrm>
            <a:off x="179512" y="2060848"/>
            <a:ext cx="3991868" cy="4681264"/>
          </a:xfrm>
        </p:spPr>
        <p:txBody>
          <a:bodyPr/>
          <a:lstStyle/>
          <a:p>
            <a:pPr marL="0" indent="0">
              <a:buNone/>
            </a:pPr>
            <a:r>
              <a:rPr lang="da-DK" sz="1400" dirty="0"/>
              <a:t>Dokumentarfilm hører til kategorien af ikke-fiktive tekster. Det betyder, at alle typer af dokumentarfilm handler om virkeligheden.</a:t>
            </a:r>
          </a:p>
          <a:p>
            <a:pPr marL="0" indent="0">
              <a:buNone/>
            </a:pPr>
            <a:r>
              <a:rPr lang="da-DK" sz="1400" dirty="0"/>
              <a:t>Instruktøren udtrykker sig på sin særlige måde ved at bruge de filmiske og </a:t>
            </a:r>
            <a:r>
              <a:rPr lang="da-DK" sz="1400" dirty="0" err="1"/>
              <a:t>fortællemæssige</a:t>
            </a:r>
            <a:r>
              <a:rPr lang="da-DK" sz="1400" dirty="0"/>
              <a:t> virkemidler, der oftest bruges i dokumentarfilm.</a:t>
            </a:r>
          </a:p>
          <a:p>
            <a:pPr marL="0" indent="0">
              <a:spcBef>
                <a:spcPts val="1800"/>
              </a:spcBef>
              <a:buNone/>
            </a:pPr>
            <a:r>
              <a:rPr lang="da-DK" sz="1400" b="1" dirty="0"/>
              <a:t>Interview</a:t>
            </a:r>
          </a:p>
          <a:p>
            <a:pPr marL="0" indent="0">
              <a:buNone/>
            </a:pPr>
            <a:r>
              <a:rPr lang="da-DK" sz="1400" dirty="0"/>
              <a:t>En række interviews af personer, som rigtigt klippet sammen fungerer som filmens ”motor”</a:t>
            </a:r>
          </a:p>
          <a:p>
            <a:pPr marL="0" indent="0">
              <a:buNone/>
            </a:pPr>
            <a:r>
              <a:rPr lang="da-DK" sz="1400" dirty="0"/>
              <a:t>Billedbeskæringen har indflydelse på, hvor tæt man føler sig på personerne.</a:t>
            </a:r>
          </a:p>
          <a:p>
            <a:pPr marL="0" indent="0">
              <a:spcBef>
                <a:spcPts val="1800"/>
              </a:spcBef>
              <a:buNone/>
            </a:pPr>
            <a:r>
              <a:rPr lang="da-DK" sz="1400" b="1" dirty="0"/>
              <a:t>Stemningsbilleder</a:t>
            </a:r>
          </a:p>
          <a:p>
            <a:pPr marL="0" indent="0">
              <a:buNone/>
            </a:pPr>
            <a:r>
              <a:rPr lang="da-DK" sz="1400" dirty="0"/>
              <a:t>Klip, som illustrerer det, personerne fortæller om.</a:t>
            </a:r>
          </a:p>
          <a:p>
            <a:pPr marL="0" indent="0">
              <a:spcBef>
                <a:spcPts val="1800"/>
              </a:spcBef>
              <a:buNone/>
            </a:pPr>
            <a:r>
              <a:rPr lang="da-DK" sz="1400" b="1" dirty="0"/>
              <a:t>Iscenesættelse/rekonstruktion</a:t>
            </a:r>
          </a:p>
          <a:p>
            <a:pPr marL="0" indent="0">
              <a:buNone/>
            </a:pPr>
            <a:r>
              <a:rPr lang="da-DK" sz="1400" dirty="0"/>
              <a:t>Konkrete handlinger, som personerne er instrueret til at gøre.</a:t>
            </a:r>
          </a:p>
          <a:p>
            <a:pPr marL="0" indent="0">
              <a:buNone/>
            </a:pPr>
            <a:endParaRPr lang="da-DK" sz="1400" dirty="0"/>
          </a:p>
          <a:p>
            <a:pPr marL="0" indent="0">
              <a:buNone/>
            </a:pPr>
            <a:endParaRPr lang="da-DK" sz="1400" dirty="0"/>
          </a:p>
        </p:txBody>
      </p:sp>
      <p:sp>
        <p:nvSpPr>
          <p:cNvPr id="9" name="Pladsholder til indhold 8">
            <a:extLst>
              <a:ext uri="{FF2B5EF4-FFF2-40B4-BE49-F238E27FC236}">
                <a16:creationId xmlns:a16="http://schemas.microsoft.com/office/drawing/2014/main" id="{99C63D65-01B3-12E6-4181-C5331EB2D4EC}"/>
              </a:ext>
            </a:extLst>
          </p:cNvPr>
          <p:cNvSpPr>
            <a:spLocks noGrp="1"/>
          </p:cNvSpPr>
          <p:nvPr>
            <p:ph sz="half" idx="2"/>
          </p:nvPr>
        </p:nvSpPr>
        <p:spPr>
          <a:xfrm>
            <a:off x="4572000" y="2636912"/>
            <a:ext cx="4140409" cy="5111750"/>
          </a:xfrm>
        </p:spPr>
        <p:txBody>
          <a:bodyPr/>
          <a:lstStyle/>
          <a:p>
            <a:pPr marL="0" indent="0">
              <a:spcBef>
                <a:spcPts val="1800"/>
              </a:spcBef>
              <a:buNone/>
            </a:pPr>
            <a:r>
              <a:rPr lang="da-DK" sz="1400" b="1" dirty="0"/>
              <a:t>Musik</a:t>
            </a:r>
          </a:p>
          <a:p>
            <a:pPr marL="0" indent="0">
              <a:buNone/>
            </a:pPr>
            <a:r>
              <a:rPr lang="da-DK" sz="1400" dirty="0"/>
              <a:t>Et stærkt virkemiddel, der er med til at skabe den stemning, som filmskaberen ønsker</a:t>
            </a:r>
            <a:endParaRPr lang="da-DK" sz="1400" b="1" dirty="0"/>
          </a:p>
          <a:p>
            <a:pPr marL="0" indent="0">
              <a:spcBef>
                <a:spcPts val="1800"/>
              </a:spcBef>
              <a:buNone/>
            </a:pPr>
            <a:r>
              <a:rPr lang="da-DK" sz="1400" b="1" dirty="0"/>
              <a:t>Lydeffekter</a:t>
            </a:r>
          </a:p>
          <a:p>
            <a:pPr marL="0" indent="0">
              <a:buNone/>
            </a:pPr>
            <a:r>
              <a:rPr lang="da-DK" sz="1400" dirty="0"/>
              <a:t>Brug af lydeffekter kan forstærke fortællingen.</a:t>
            </a:r>
          </a:p>
          <a:p>
            <a:pPr marL="0" indent="0">
              <a:spcBef>
                <a:spcPts val="1800"/>
              </a:spcBef>
              <a:buNone/>
            </a:pPr>
            <a:r>
              <a:rPr lang="da-DK" sz="1400" b="1" dirty="0"/>
              <a:t>Grafik</a:t>
            </a:r>
          </a:p>
          <a:p>
            <a:pPr marL="0" indent="0">
              <a:buNone/>
            </a:pPr>
            <a:r>
              <a:rPr lang="da-DK" sz="1400" dirty="0"/>
              <a:t>Bruges til at vise titler, steder og navne.</a:t>
            </a:r>
          </a:p>
          <a:p>
            <a:pPr marL="0" indent="0">
              <a:spcBef>
                <a:spcPts val="1800"/>
              </a:spcBef>
              <a:buNone/>
            </a:pPr>
            <a:r>
              <a:rPr lang="da-DK" sz="1400" b="1" dirty="0"/>
              <a:t>Tekniske effekter</a:t>
            </a:r>
          </a:p>
          <a:p>
            <a:pPr marL="0" indent="0">
              <a:buNone/>
            </a:pPr>
            <a:r>
              <a:rPr lang="da-DK" sz="1400" dirty="0"/>
              <a:t>Der kan anvendes tekniske effekter så som slowmotion, fastmotion og overblændinger (to billeder opløst i hinanden), som kan bruges til at underbygge et budskab eller stemning.</a:t>
            </a:r>
          </a:p>
          <a:p>
            <a:pPr marL="0" indent="0">
              <a:buNone/>
            </a:pPr>
            <a:endParaRPr lang="da-DK" sz="1400" dirty="0"/>
          </a:p>
        </p:txBody>
      </p:sp>
    </p:spTree>
    <p:extLst>
      <p:ext uri="{BB962C8B-B14F-4D97-AF65-F5344CB8AC3E}">
        <p14:creationId xmlns:p14="http://schemas.microsoft.com/office/powerpoint/2010/main" val="653432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7CBDBF-885F-FADB-EC0B-3DFD67B128B4}"/>
              </a:ext>
            </a:extLst>
          </p:cNvPr>
          <p:cNvSpPr>
            <a:spLocks noGrp="1"/>
          </p:cNvSpPr>
          <p:nvPr>
            <p:ph type="title"/>
          </p:nvPr>
        </p:nvSpPr>
        <p:spPr>
          <a:xfrm>
            <a:off x="597801" y="2868749"/>
            <a:ext cx="7416800" cy="508000"/>
          </a:xfrm>
        </p:spPr>
        <p:txBody>
          <a:bodyPr/>
          <a:lstStyle/>
          <a:p>
            <a:pPr algn="l"/>
            <a:r>
              <a:rPr lang="da-DK" dirty="0"/>
              <a:t>Aktører - Gruppearbejde </a:t>
            </a:r>
          </a:p>
        </p:txBody>
      </p:sp>
      <p:sp>
        <p:nvSpPr>
          <p:cNvPr id="3" name="Pladsholder til indhold 2">
            <a:extLst>
              <a:ext uri="{FF2B5EF4-FFF2-40B4-BE49-F238E27FC236}">
                <a16:creationId xmlns:a16="http://schemas.microsoft.com/office/drawing/2014/main" id="{EAD98653-EF8C-4309-73ED-2689BD3E9563}"/>
              </a:ext>
            </a:extLst>
          </p:cNvPr>
          <p:cNvSpPr>
            <a:spLocks noGrp="1"/>
          </p:cNvSpPr>
          <p:nvPr>
            <p:ph idx="1"/>
          </p:nvPr>
        </p:nvSpPr>
        <p:spPr>
          <a:xfrm>
            <a:off x="597801" y="3573016"/>
            <a:ext cx="7416800" cy="2808312"/>
          </a:xfrm>
        </p:spPr>
        <p:txBody>
          <a:bodyPr/>
          <a:lstStyle/>
          <a:p>
            <a:pPr marL="0" indent="0">
              <a:buNone/>
            </a:pPr>
            <a:r>
              <a:rPr lang="da-DK" sz="1600" dirty="0"/>
              <a:t>I fluen-på-væggen-filmen ”</a:t>
            </a:r>
            <a:r>
              <a:rPr lang="da-DK" sz="1600" dirty="0" err="1"/>
              <a:t>Backseat</a:t>
            </a:r>
            <a:r>
              <a:rPr lang="da-DK" sz="1600" dirty="0"/>
              <a:t> Generation?” møder I en række unge samt nogle lærere, som har vidt forskellige forhold til at cykle i hverdagen.</a:t>
            </a:r>
          </a:p>
          <a:p>
            <a:pPr marL="0" indent="0">
              <a:buNone/>
            </a:pPr>
            <a:endParaRPr lang="da-DK" sz="1600" dirty="0"/>
          </a:p>
          <a:p>
            <a:pPr marL="0" indent="0">
              <a:buNone/>
            </a:pPr>
            <a:r>
              <a:rPr lang="da-DK" sz="1600" dirty="0"/>
              <a:t>I møder Aiko, Alexander, Olivia, Thomas, Carl Philip, Martha, Amalie og Sahil.</a:t>
            </a:r>
          </a:p>
          <a:p>
            <a:pPr marL="0" indent="0">
              <a:buNone/>
            </a:pPr>
            <a:endParaRPr lang="da-DK" sz="1600" dirty="0"/>
          </a:p>
          <a:p>
            <a:pPr marL="0" indent="0">
              <a:buNone/>
            </a:pPr>
            <a:r>
              <a:rPr lang="da-DK" sz="1600" dirty="0"/>
              <a:t>Se filmen i klassen, og tal om hvilke genretræk og virkemidler, I lagde mærke til.</a:t>
            </a:r>
          </a:p>
          <a:p>
            <a:pPr marL="0" indent="0">
              <a:buNone/>
            </a:pPr>
            <a:endParaRPr lang="da-DK" sz="2000" dirty="0"/>
          </a:p>
          <a:p>
            <a:pPr marL="0" indent="0">
              <a:buNone/>
            </a:pPr>
            <a:endParaRPr lang="da-DK" dirty="0"/>
          </a:p>
        </p:txBody>
      </p:sp>
    </p:spTree>
    <p:extLst>
      <p:ext uri="{BB962C8B-B14F-4D97-AF65-F5344CB8AC3E}">
        <p14:creationId xmlns:p14="http://schemas.microsoft.com/office/powerpoint/2010/main" val="3344178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E52D67-64F9-AAFB-83D4-6D5DF0A84EF3}"/>
              </a:ext>
            </a:extLst>
          </p:cNvPr>
          <p:cNvSpPr>
            <a:spLocks noGrp="1"/>
          </p:cNvSpPr>
          <p:nvPr>
            <p:ph type="title"/>
          </p:nvPr>
        </p:nvSpPr>
        <p:spPr>
          <a:xfrm>
            <a:off x="182642" y="1844824"/>
            <a:ext cx="7416800" cy="508000"/>
          </a:xfrm>
        </p:spPr>
        <p:txBody>
          <a:bodyPr/>
          <a:lstStyle/>
          <a:p>
            <a:pPr algn="l"/>
            <a:r>
              <a:rPr lang="da-DK" dirty="0"/>
              <a:t>Fluen-på-væggen-film</a:t>
            </a:r>
          </a:p>
        </p:txBody>
      </p:sp>
      <p:sp>
        <p:nvSpPr>
          <p:cNvPr id="3" name="Pladsholder til indhold 2">
            <a:extLst>
              <a:ext uri="{FF2B5EF4-FFF2-40B4-BE49-F238E27FC236}">
                <a16:creationId xmlns:a16="http://schemas.microsoft.com/office/drawing/2014/main" id="{8C4CFF5B-0B64-572C-3A35-1E81C63081E5}"/>
              </a:ext>
            </a:extLst>
          </p:cNvPr>
          <p:cNvSpPr>
            <a:spLocks noGrp="1"/>
          </p:cNvSpPr>
          <p:nvPr>
            <p:ph idx="1"/>
          </p:nvPr>
        </p:nvSpPr>
        <p:spPr>
          <a:xfrm>
            <a:off x="179512" y="2492896"/>
            <a:ext cx="8784975" cy="3960440"/>
          </a:xfrm>
        </p:spPr>
        <p:txBody>
          <a:bodyPr/>
          <a:lstStyle/>
          <a:p>
            <a:pPr marL="0" indent="0">
              <a:buNone/>
            </a:pPr>
            <a:r>
              <a:rPr lang="da-DK" sz="2000" b="1" dirty="0"/>
              <a:t>Gruppearbejde:</a:t>
            </a:r>
          </a:p>
          <a:p>
            <a:pPr marL="0" indent="0">
              <a:buNone/>
            </a:pPr>
            <a:endParaRPr lang="da-DK" sz="1400" dirty="0"/>
          </a:p>
          <a:p>
            <a:r>
              <a:rPr lang="da-DK" sz="1400" dirty="0"/>
              <a:t>Se filmen igen, denne gang i små bidder – aktør for aktør.</a:t>
            </a:r>
          </a:p>
          <a:p>
            <a:r>
              <a:rPr lang="da-DK" sz="1400" dirty="0"/>
              <a:t>Lav et mindmap, så I får overblik over aktørernes vaner og holdninger.</a:t>
            </a:r>
          </a:p>
          <a:p>
            <a:pPr marL="0" indent="0">
              <a:buNone/>
            </a:pPr>
            <a:endParaRPr lang="da-DK" b="1" dirty="0"/>
          </a:p>
          <a:p>
            <a:pPr marL="0" indent="0">
              <a:buNone/>
            </a:pPr>
            <a:r>
              <a:rPr lang="da-DK" sz="2000" b="1" dirty="0"/>
              <a:t>Fælles i klassen:</a:t>
            </a:r>
          </a:p>
          <a:p>
            <a:pPr marL="0" indent="0">
              <a:buNone/>
            </a:pPr>
            <a:endParaRPr lang="da-DK" sz="1400" dirty="0"/>
          </a:p>
          <a:p>
            <a:r>
              <a:rPr lang="da-DK" sz="1400" dirty="0"/>
              <a:t>Hvem er afsender? Hvem er modtager?</a:t>
            </a:r>
          </a:p>
          <a:p>
            <a:r>
              <a:rPr lang="da-DK" sz="1400" dirty="0"/>
              <a:t>Lav en liste over filmens temaer og problematikker. </a:t>
            </a:r>
          </a:p>
          <a:p>
            <a:r>
              <a:rPr lang="da-DK" sz="1400" dirty="0"/>
              <a:t>Genkender I filmens temaer/problemstillinger? Hvilke? Hvordan?</a:t>
            </a:r>
          </a:p>
          <a:p>
            <a:r>
              <a:rPr lang="da-DK" sz="1400" dirty="0"/>
              <a:t>Diskuter, hvad hensigten med filmen er.</a:t>
            </a:r>
          </a:p>
          <a:p>
            <a:pPr marL="0" indent="0">
              <a:buNone/>
            </a:pPr>
            <a:endParaRPr lang="da-DK" sz="1400" dirty="0"/>
          </a:p>
          <a:p>
            <a:pPr marL="0" indent="0">
              <a:buNone/>
            </a:pPr>
            <a:endParaRPr lang="da-DK" sz="2000" dirty="0"/>
          </a:p>
          <a:p>
            <a:pPr marL="0" indent="0">
              <a:buNone/>
            </a:pPr>
            <a:endParaRPr lang="da-DK" dirty="0"/>
          </a:p>
          <a:p>
            <a:pPr marL="0" indent="0">
              <a:buNone/>
            </a:pPr>
            <a:endParaRPr lang="da-DK" dirty="0"/>
          </a:p>
        </p:txBody>
      </p:sp>
    </p:spTree>
    <p:extLst>
      <p:ext uri="{BB962C8B-B14F-4D97-AF65-F5344CB8AC3E}">
        <p14:creationId xmlns:p14="http://schemas.microsoft.com/office/powerpoint/2010/main" val="3013653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5DBFB6-E7DC-77D7-1020-4E2444332994}"/>
              </a:ext>
            </a:extLst>
          </p:cNvPr>
          <p:cNvSpPr>
            <a:spLocks noGrp="1"/>
          </p:cNvSpPr>
          <p:nvPr>
            <p:ph type="title"/>
          </p:nvPr>
        </p:nvSpPr>
        <p:spPr>
          <a:xfrm>
            <a:off x="467544" y="1556792"/>
            <a:ext cx="7625583" cy="792088"/>
          </a:xfrm>
        </p:spPr>
        <p:txBody>
          <a:bodyPr/>
          <a:lstStyle/>
          <a:p>
            <a:pPr algn="l"/>
            <a:r>
              <a:rPr lang="da-DK" dirty="0" err="1"/>
              <a:t>Toulmins</a:t>
            </a:r>
            <a:r>
              <a:rPr lang="da-DK" dirty="0"/>
              <a:t> </a:t>
            </a:r>
            <a:br>
              <a:rPr lang="da-DK" dirty="0"/>
            </a:br>
            <a:r>
              <a:rPr lang="da-DK" dirty="0"/>
              <a:t>argumentationsmodel</a:t>
            </a:r>
          </a:p>
        </p:txBody>
      </p:sp>
      <p:sp>
        <p:nvSpPr>
          <p:cNvPr id="3" name="Pladsholder til indhold 2">
            <a:extLst>
              <a:ext uri="{FF2B5EF4-FFF2-40B4-BE49-F238E27FC236}">
                <a16:creationId xmlns:a16="http://schemas.microsoft.com/office/drawing/2014/main" id="{E9A99E99-ABE8-1C5A-F936-719840EDF77D}"/>
              </a:ext>
            </a:extLst>
          </p:cNvPr>
          <p:cNvSpPr>
            <a:spLocks noGrp="1"/>
          </p:cNvSpPr>
          <p:nvPr>
            <p:ph idx="1"/>
          </p:nvPr>
        </p:nvSpPr>
        <p:spPr>
          <a:xfrm>
            <a:off x="539552" y="2636912"/>
            <a:ext cx="7849244" cy="5833194"/>
          </a:xfrm>
        </p:spPr>
        <p:txBody>
          <a:bodyPr/>
          <a:lstStyle/>
          <a:p>
            <a:pPr marL="0" indent="0">
              <a:lnSpc>
                <a:spcPts val="1500"/>
              </a:lnSpc>
              <a:buNone/>
            </a:pPr>
            <a:r>
              <a:rPr lang="da-DK" sz="1600" dirty="0"/>
              <a:t>Når man forsøger at overbevise andre om, </a:t>
            </a:r>
          </a:p>
          <a:p>
            <a:pPr marL="0" indent="0">
              <a:lnSpc>
                <a:spcPts val="1500"/>
              </a:lnSpc>
              <a:buNone/>
            </a:pPr>
            <a:r>
              <a:rPr lang="da-DK" sz="1600" dirty="0"/>
              <a:t>at det, man påstår, er rigtigt, så argumenterer man.</a:t>
            </a:r>
          </a:p>
          <a:p>
            <a:pPr marL="0" indent="0">
              <a:spcBef>
                <a:spcPts val="1200"/>
              </a:spcBef>
              <a:buNone/>
            </a:pPr>
            <a:r>
              <a:rPr lang="da-DK" sz="1600" b="1" dirty="0"/>
              <a:t>Et argument består af 3 led:</a:t>
            </a:r>
          </a:p>
          <a:p>
            <a:pPr marL="0" indent="0">
              <a:spcBef>
                <a:spcPts val="1800"/>
              </a:spcBef>
              <a:buNone/>
            </a:pPr>
            <a:r>
              <a:rPr lang="da-DK" sz="1400" b="1" dirty="0"/>
              <a:t>Påstand:  </a:t>
            </a:r>
            <a:r>
              <a:rPr lang="da-DK" sz="1600" dirty="0"/>
              <a:t>Det synspunkt, der skal argumenteres for. Man kan sætte ”Jeg mener”</a:t>
            </a:r>
            <a:br>
              <a:rPr lang="da-DK" sz="1600" dirty="0"/>
            </a:br>
            <a:r>
              <a:rPr lang="da-DK" sz="1600" dirty="0"/>
              <a:t>eller ”Jeg påstår” foran påstanden.</a:t>
            </a:r>
          </a:p>
          <a:p>
            <a:pPr marL="0" indent="0">
              <a:spcBef>
                <a:spcPts val="1800"/>
              </a:spcBef>
              <a:buNone/>
            </a:pPr>
            <a:r>
              <a:rPr lang="da-DK" sz="1400" b="1" dirty="0"/>
              <a:t>Belæg: </a:t>
            </a:r>
            <a:r>
              <a:rPr lang="da-DK" sz="1600" dirty="0"/>
              <a:t>Den direkte begrundelse for påstanden. Et synligt </a:t>
            </a:r>
            <a:br>
              <a:rPr lang="da-DK" sz="1600" dirty="0"/>
            </a:br>
            <a:r>
              <a:rPr lang="da-DK" sz="1600" dirty="0"/>
              <a:t>led i argumentet.</a:t>
            </a:r>
          </a:p>
          <a:p>
            <a:pPr marL="0" indent="0">
              <a:spcBef>
                <a:spcPts val="1800"/>
              </a:spcBef>
              <a:buNone/>
            </a:pPr>
            <a:r>
              <a:rPr lang="da-DK" sz="1400" b="1" dirty="0"/>
              <a:t>Hjemmel: </a:t>
            </a:r>
            <a:r>
              <a:rPr lang="da-DK" sz="1600" dirty="0"/>
              <a:t>Den indirekte eller underforståede begrundelse.</a:t>
            </a:r>
            <a:br>
              <a:rPr lang="da-DK" sz="1600" dirty="0"/>
            </a:br>
            <a:r>
              <a:rPr lang="da-DK" sz="1600" dirty="0"/>
              <a:t>Et generelt synspunkt, som både taler og tilhørere </a:t>
            </a:r>
            <a:br>
              <a:rPr lang="da-DK" sz="1600" dirty="0"/>
            </a:br>
            <a:r>
              <a:rPr lang="da-DK" sz="1600" dirty="0"/>
              <a:t>kender og accepterer</a:t>
            </a:r>
          </a:p>
          <a:p>
            <a:pPr>
              <a:buFontTx/>
              <a:buChar char="-"/>
            </a:pPr>
            <a:endParaRPr lang="da-DK" sz="1600" dirty="0"/>
          </a:p>
          <a:p>
            <a:pPr marL="0" indent="0">
              <a:buNone/>
            </a:pPr>
            <a:r>
              <a:rPr lang="da-DK" sz="1600" dirty="0"/>
              <a:t>Hvis belæg og hjemmel mangler, er der ikke tale om et argument, men et postulat.</a:t>
            </a:r>
          </a:p>
        </p:txBody>
      </p:sp>
      <p:pic>
        <p:nvPicPr>
          <p:cNvPr id="1026" name="Picture 2" descr="Påstand belæg hjemmel - Få styr på Toulmins argumentationsmodel">
            <a:extLst>
              <a:ext uri="{FF2B5EF4-FFF2-40B4-BE49-F238E27FC236}">
                <a16:creationId xmlns:a16="http://schemas.microsoft.com/office/drawing/2014/main" id="{9255A62F-44CA-EC14-BEA4-0BCC8DA2F46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8144" y="4365104"/>
            <a:ext cx="3155676" cy="16567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8844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07B5C5-D400-7B64-D451-85FE690AA151}"/>
              </a:ext>
            </a:extLst>
          </p:cNvPr>
          <p:cNvSpPr>
            <a:spLocks noGrp="1"/>
          </p:cNvSpPr>
          <p:nvPr>
            <p:ph type="title"/>
          </p:nvPr>
        </p:nvSpPr>
        <p:spPr>
          <a:xfrm>
            <a:off x="323528" y="476672"/>
            <a:ext cx="3816424" cy="2016224"/>
          </a:xfrm>
        </p:spPr>
        <p:txBody>
          <a:bodyPr/>
          <a:lstStyle/>
          <a:p>
            <a:pPr algn="l"/>
            <a:r>
              <a:rPr lang="da-DK" sz="2800" dirty="0"/>
              <a:t>Gendrivelse,</a:t>
            </a:r>
            <a:br>
              <a:rPr lang="da-DK" sz="2800" dirty="0"/>
            </a:br>
            <a:r>
              <a:rPr lang="da-DK" sz="2800" dirty="0"/>
              <a:t>rygdækning</a:t>
            </a:r>
            <a:br>
              <a:rPr lang="da-DK" sz="2800" dirty="0"/>
            </a:br>
            <a:r>
              <a:rPr lang="da-DK" sz="2800" dirty="0"/>
              <a:t>og styrkemarkører</a:t>
            </a:r>
          </a:p>
        </p:txBody>
      </p:sp>
      <p:sp>
        <p:nvSpPr>
          <p:cNvPr id="3" name="Pladsholder til indhold 2">
            <a:extLst>
              <a:ext uri="{FF2B5EF4-FFF2-40B4-BE49-F238E27FC236}">
                <a16:creationId xmlns:a16="http://schemas.microsoft.com/office/drawing/2014/main" id="{51511042-1853-89E5-3AFB-A2E891BE1E27}"/>
              </a:ext>
            </a:extLst>
          </p:cNvPr>
          <p:cNvSpPr>
            <a:spLocks noGrp="1"/>
          </p:cNvSpPr>
          <p:nvPr>
            <p:ph idx="1"/>
          </p:nvPr>
        </p:nvSpPr>
        <p:spPr>
          <a:xfrm>
            <a:off x="323528" y="2457302"/>
            <a:ext cx="8208912" cy="3815606"/>
          </a:xfrm>
        </p:spPr>
        <p:txBody>
          <a:bodyPr/>
          <a:lstStyle/>
          <a:p>
            <a:pPr marL="0" indent="0">
              <a:buNone/>
            </a:pPr>
            <a:r>
              <a:rPr lang="da-DK" sz="2000" b="1" dirty="0"/>
              <a:t>Tre måder at styrke sin argumentation:</a:t>
            </a:r>
          </a:p>
          <a:p>
            <a:pPr marL="0" indent="0">
              <a:buNone/>
            </a:pPr>
            <a:endParaRPr lang="da-DK" sz="1000" dirty="0"/>
          </a:p>
          <a:p>
            <a:pPr marL="0" indent="0">
              <a:buNone/>
            </a:pPr>
            <a:r>
              <a:rPr lang="da-DK" sz="2000" dirty="0"/>
              <a:t>Gendrivelse</a:t>
            </a:r>
          </a:p>
          <a:p>
            <a:pPr marL="0" indent="0">
              <a:buNone/>
            </a:pPr>
            <a:r>
              <a:rPr lang="da-DK" sz="1400" dirty="0"/>
              <a:t>I en diskussion er det vigtigt at være på forkant med, hvad modstanderens argument kan være. Man kalder det ”gendrivelse”, når man har et modargument klar, når ens modstander begynder at argumentere. (Der findes to slags gendrivelse. Se model på næste slide.)</a:t>
            </a:r>
          </a:p>
          <a:p>
            <a:pPr marL="0" indent="0">
              <a:buNone/>
            </a:pPr>
            <a:endParaRPr lang="da-DK" sz="1200" dirty="0"/>
          </a:p>
          <a:p>
            <a:pPr marL="0" indent="0">
              <a:buNone/>
            </a:pPr>
            <a:r>
              <a:rPr lang="da-DK" sz="2000" dirty="0"/>
              <a:t>Rygdækning</a:t>
            </a:r>
          </a:p>
          <a:p>
            <a:pPr marL="0" indent="0">
              <a:buNone/>
            </a:pPr>
            <a:r>
              <a:rPr lang="da-DK" sz="1400" dirty="0"/>
              <a:t>I en diskussion/samtale er det vigtigt at kunne underbygge sin påstand. Dette gøres ved rygdækning. Her sørger man for at kunne begrunde sine argumenter i videnskabelige undersøgelser eller autoriteters udtalelser. Man bruger rygdækningen i diskussionen, når modstanderen stiller spørgsmålstegn ved rigtigheden af ens påstande.</a:t>
            </a:r>
          </a:p>
          <a:p>
            <a:pPr marL="0" indent="0">
              <a:buNone/>
            </a:pPr>
            <a:endParaRPr lang="da-DK" sz="1200" dirty="0"/>
          </a:p>
          <a:p>
            <a:pPr marL="0" indent="0">
              <a:buNone/>
            </a:pPr>
            <a:r>
              <a:rPr lang="da-DK" sz="2000" dirty="0"/>
              <a:t>Styrkemarkører</a:t>
            </a:r>
          </a:p>
          <a:p>
            <a:pPr marL="0" indent="0">
              <a:buNone/>
            </a:pPr>
            <a:r>
              <a:rPr lang="da-DK" sz="1400" dirty="0"/>
              <a:t>Styrkemarkører anvender man i diskussionen til at vise, hvor sikker man er på sin påstand. Styrkemarkører er særlige, ladede ord, som flettes ind i diskussionen. (Se model på næste slide).</a:t>
            </a:r>
          </a:p>
          <a:p>
            <a:pPr marL="0" indent="0">
              <a:buNone/>
            </a:pPr>
            <a:endParaRPr lang="da-DK" sz="1200" dirty="0"/>
          </a:p>
        </p:txBody>
      </p:sp>
    </p:spTree>
    <p:extLst>
      <p:ext uri="{BB962C8B-B14F-4D97-AF65-F5344CB8AC3E}">
        <p14:creationId xmlns:p14="http://schemas.microsoft.com/office/powerpoint/2010/main" val="974632280"/>
      </p:ext>
    </p:extLst>
  </p:cSld>
  <p:clrMapOvr>
    <a:masterClrMapping/>
  </p:clrMapOvr>
</p:sld>
</file>

<file path=ppt/theme/theme1.xml><?xml version="1.0" encoding="utf-8"?>
<a:theme xmlns:a="http://schemas.openxmlformats.org/drawingml/2006/main" name="template">
  <a:themeElements>
    <a:clrScheme name="template 4">
      <a:dk1>
        <a:srgbClr val="4D4D4D"/>
      </a:dk1>
      <a:lt1>
        <a:srgbClr val="FFFFFF"/>
      </a:lt1>
      <a:dk2>
        <a:srgbClr val="000000"/>
      </a:dk2>
      <a:lt2>
        <a:srgbClr val="9B6902"/>
      </a:lt2>
      <a:accent1>
        <a:srgbClr val="C75E00"/>
      </a:accent1>
      <a:accent2>
        <a:srgbClr val="FED416"/>
      </a:accent2>
      <a:accent3>
        <a:srgbClr val="FFFFFF"/>
      </a:accent3>
      <a:accent4>
        <a:srgbClr val="404040"/>
      </a:accent4>
      <a:accent5>
        <a:srgbClr val="E0B6AA"/>
      </a:accent5>
      <a:accent6>
        <a:srgbClr val="E6C013"/>
      </a:accent6>
      <a:hlink>
        <a:srgbClr val="EE6600"/>
      </a:hlink>
      <a:folHlink>
        <a:srgbClr val="EAEAEA"/>
      </a:folHlink>
    </a:clrScheme>
    <a:fontScheme name="template">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1" i="0" u="none" strike="noStrike" cap="none" normalizeH="0" baseline="0" smtClean="0">
            <a:ln>
              <a:noFill/>
            </a:ln>
            <a:solidFill>
              <a:schemeClr val="tx1"/>
            </a:solidFill>
            <a:effectLst/>
            <a:latin typeface="Arial" charset="0"/>
          </a:defRPr>
        </a:defPPr>
      </a:lstStyle>
    </a:lnDef>
  </a:objectDefaults>
  <a:extraClrSchemeLst>
    <a:extraClrScheme>
      <a:clrScheme name="template 1">
        <a:dk1>
          <a:srgbClr val="4D4D4D"/>
        </a:dk1>
        <a:lt1>
          <a:srgbClr val="FFFFFF"/>
        </a:lt1>
        <a:dk2>
          <a:srgbClr val="000000"/>
        </a:dk2>
        <a:lt2>
          <a:srgbClr val="D5E1F3"/>
        </a:lt2>
        <a:accent1>
          <a:srgbClr val="BC4417"/>
        </a:accent1>
        <a:accent2>
          <a:srgbClr val="CF9C1C"/>
        </a:accent2>
        <a:accent3>
          <a:srgbClr val="FFFFFF"/>
        </a:accent3>
        <a:accent4>
          <a:srgbClr val="404040"/>
        </a:accent4>
        <a:accent5>
          <a:srgbClr val="DAB0AB"/>
        </a:accent5>
        <a:accent6>
          <a:srgbClr val="BB8D18"/>
        </a:accent6>
        <a:hlink>
          <a:srgbClr val="E8C97C"/>
        </a:hlink>
        <a:folHlink>
          <a:srgbClr val="EAEAEA"/>
        </a:folHlink>
      </a:clrScheme>
      <a:clrMap bg1="lt1" tx1="dk1" bg2="lt2" tx2="dk2" accent1="accent1" accent2="accent2" accent3="accent3" accent4="accent4" accent5="accent5" accent6="accent6" hlink="hlink" folHlink="folHlink"/>
    </a:extraClrScheme>
    <a:extraClrScheme>
      <a:clrScheme name="template 2">
        <a:dk1>
          <a:srgbClr val="4D4D4D"/>
        </a:dk1>
        <a:lt1>
          <a:srgbClr val="FFFFFF"/>
        </a:lt1>
        <a:dk2>
          <a:srgbClr val="000000"/>
        </a:dk2>
        <a:lt2>
          <a:srgbClr val="986615"/>
        </a:lt2>
        <a:accent1>
          <a:srgbClr val="BF4413"/>
        </a:accent1>
        <a:accent2>
          <a:srgbClr val="FFAB21"/>
        </a:accent2>
        <a:accent3>
          <a:srgbClr val="FFFFFF"/>
        </a:accent3>
        <a:accent4>
          <a:srgbClr val="404040"/>
        </a:accent4>
        <a:accent5>
          <a:srgbClr val="DCB0AA"/>
        </a:accent5>
        <a:accent6>
          <a:srgbClr val="E79B1D"/>
        </a:accent6>
        <a:hlink>
          <a:srgbClr val="C5A379"/>
        </a:hlink>
        <a:folHlink>
          <a:srgbClr val="EAEAEA"/>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000000"/>
        </a:dk2>
        <a:lt2>
          <a:srgbClr val="4A1B17"/>
        </a:lt2>
        <a:accent1>
          <a:srgbClr val="C66C00"/>
        </a:accent1>
        <a:accent2>
          <a:srgbClr val="FED416"/>
        </a:accent2>
        <a:accent3>
          <a:srgbClr val="FFFFFF"/>
        </a:accent3>
        <a:accent4>
          <a:srgbClr val="404040"/>
        </a:accent4>
        <a:accent5>
          <a:srgbClr val="DFBAAA"/>
        </a:accent5>
        <a:accent6>
          <a:srgbClr val="E6C013"/>
        </a:accent6>
        <a:hlink>
          <a:srgbClr val="FFDE93"/>
        </a:hlink>
        <a:folHlink>
          <a:srgbClr val="EAEAEA"/>
        </a:folHlink>
      </a:clrScheme>
      <a:clrMap bg1="lt1" tx1="dk1" bg2="lt2" tx2="dk2" accent1="accent1" accent2="accent2" accent3="accent3" accent4="accent4" accent5="accent5" accent6="accent6" hlink="hlink" folHlink="folHlink"/>
    </a:extraClrScheme>
    <a:extraClrScheme>
      <a:clrScheme name="template 4">
        <a:dk1>
          <a:srgbClr val="4D4D4D"/>
        </a:dk1>
        <a:lt1>
          <a:srgbClr val="FFFFFF"/>
        </a:lt1>
        <a:dk2>
          <a:srgbClr val="000000"/>
        </a:dk2>
        <a:lt2>
          <a:srgbClr val="9B6902"/>
        </a:lt2>
        <a:accent1>
          <a:srgbClr val="C75E00"/>
        </a:accent1>
        <a:accent2>
          <a:srgbClr val="FED416"/>
        </a:accent2>
        <a:accent3>
          <a:srgbClr val="FFFFFF"/>
        </a:accent3>
        <a:accent4>
          <a:srgbClr val="404040"/>
        </a:accent4>
        <a:accent5>
          <a:srgbClr val="E0B6AA"/>
        </a:accent5>
        <a:accent6>
          <a:srgbClr val="E6C013"/>
        </a:accent6>
        <a:hlink>
          <a:srgbClr val="EE6600"/>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4D4D4D"/>
        </a:dk1>
        <a:lt1>
          <a:srgbClr val="FFFFFF"/>
        </a:lt1>
        <a:dk2>
          <a:srgbClr val="000000"/>
        </a:dk2>
        <a:lt2>
          <a:srgbClr val="570301"/>
        </a:lt2>
        <a:accent1>
          <a:srgbClr val="D37E00"/>
        </a:accent1>
        <a:accent2>
          <a:srgbClr val="F5CB03"/>
        </a:accent2>
        <a:accent3>
          <a:srgbClr val="FFFFFF"/>
        </a:accent3>
        <a:accent4>
          <a:srgbClr val="404040"/>
        </a:accent4>
        <a:accent5>
          <a:srgbClr val="E6C0AA"/>
        </a:accent5>
        <a:accent6>
          <a:srgbClr val="DEB802"/>
        </a:accent6>
        <a:hlink>
          <a:srgbClr val="D86001"/>
        </a:hlink>
        <a:folHlink>
          <a:srgbClr val="EAEAEA"/>
        </a:folHlink>
      </a:clrScheme>
      <a:clrMap bg1="lt1" tx1="dk1" bg2="lt2" tx2="dk2" accent1="accent1" accent2="accent2" accent3="accent3" accent4="accent4" accent5="accent5" accent6="accent6" hlink="hlink" folHlink="folHlink"/>
    </a:extraClrScheme>
    <a:extraClrScheme>
      <a:clrScheme name="template 6">
        <a:dk1>
          <a:srgbClr val="4D4D4D"/>
        </a:dk1>
        <a:lt1>
          <a:srgbClr val="FFFFFF"/>
        </a:lt1>
        <a:dk2>
          <a:srgbClr val="000000"/>
        </a:dk2>
        <a:lt2>
          <a:srgbClr val="713C0C"/>
        </a:lt2>
        <a:accent1>
          <a:srgbClr val="E4B058"/>
        </a:accent1>
        <a:accent2>
          <a:srgbClr val="FDD912"/>
        </a:accent2>
        <a:accent3>
          <a:srgbClr val="FFFFFF"/>
        </a:accent3>
        <a:accent4>
          <a:srgbClr val="404040"/>
        </a:accent4>
        <a:accent5>
          <a:srgbClr val="EFD4B4"/>
        </a:accent5>
        <a:accent6>
          <a:srgbClr val="E5C40F"/>
        </a:accent6>
        <a:hlink>
          <a:srgbClr val="E06301"/>
        </a:hlink>
        <a:folHlink>
          <a:srgbClr val="EAEAEA"/>
        </a:folHlink>
      </a:clrScheme>
      <a:clrMap bg1="lt1" tx1="dk1" bg2="lt2" tx2="dk2" accent1="accent1" accent2="accent2" accent3="accent3" accent4="accent4" accent5="accent5" accent6="accent6" hlink="hlink" folHlink="folHlink"/>
    </a:extraClrScheme>
    <a:extraClrScheme>
      <a:clrScheme name="template 7">
        <a:dk1>
          <a:srgbClr val="4D4D4D"/>
        </a:dk1>
        <a:lt1>
          <a:srgbClr val="FFFFFF"/>
        </a:lt1>
        <a:dk2>
          <a:srgbClr val="000000"/>
        </a:dk2>
        <a:lt2>
          <a:srgbClr val="953900"/>
        </a:lt2>
        <a:accent1>
          <a:srgbClr val="B65300"/>
        </a:accent1>
        <a:accent2>
          <a:srgbClr val="CE6A00"/>
        </a:accent2>
        <a:accent3>
          <a:srgbClr val="FFFFFF"/>
        </a:accent3>
        <a:accent4>
          <a:srgbClr val="404040"/>
        </a:accent4>
        <a:accent5>
          <a:srgbClr val="D7B3AA"/>
        </a:accent5>
        <a:accent6>
          <a:srgbClr val="BA5F00"/>
        </a:accent6>
        <a:hlink>
          <a:srgbClr val="F0A806"/>
        </a:hlink>
        <a:folHlink>
          <a:srgbClr val="FFE6CD"/>
        </a:folHlink>
      </a:clrScheme>
      <a:clrMap bg1="lt1" tx1="dk1" bg2="lt2" tx2="dk2" accent1="accent1" accent2="accent2" accent3="accent3" accent4="accent4" accent5="accent5" accent6="accent6" hlink="hlink" folHlink="folHlink"/>
    </a:extraClrScheme>
    <a:extraClrScheme>
      <a:clrScheme name="template 8">
        <a:dk1>
          <a:srgbClr val="4D4D4D"/>
        </a:dk1>
        <a:lt1>
          <a:srgbClr val="FFFFFF"/>
        </a:lt1>
        <a:dk2>
          <a:srgbClr val="000000"/>
        </a:dk2>
        <a:lt2>
          <a:srgbClr val="D87200"/>
        </a:lt2>
        <a:accent1>
          <a:srgbClr val="E29B07"/>
        </a:accent1>
        <a:accent2>
          <a:srgbClr val="EDBF03"/>
        </a:accent2>
        <a:accent3>
          <a:srgbClr val="FFFFFF"/>
        </a:accent3>
        <a:accent4>
          <a:srgbClr val="404040"/>
        </a:accent4>
        <a:accent5>
          <a:srgbClr val="EECBAA"/>
        </a:accent5>
        <a:accent6>
          <a:srgbClr val="D7AD02"/>
        </a:accent6>
        <a:hlink>
          <a:srgbClr val="7CA43F"/>
        </a:hlink>
        <a:folHlink>
          <a:srgbClr val="FFE6CD"/>
        </a:folHlink>
      </a:clrScheme>
      <a:clrMap bg1="lt1" tx1="dk1" bg2="lt2" tx2="dk2" accent1="accent1" accent2="accent2" accent3="accent3" accent4="accent4" accent5="accent5" accent6="accent6" hlink="hlink" folHlink="folHlink"/>
    </a:extraClrScheme>
    <a:extraClrScheme>
      <a:clrScheme name="template 9">
        <a:dk1>
          <a:srgbClr val="4D4D4D"/>
        </a:dk1>
        <a:lt1>
          <a:srgbClr val="FFFFFF"/>
        </a:lt1>
        <a:dk2>
          <a:srgbClr val="000000"/>
        </a:dk2>
        <a:lt2>
          <a:srgbClr val="D24D06"/>
        </a:lt2>
        <a:accent1>
          <a:srgbClr val="E59709"/>
        </a:accent1>
        <a:accent2>
          <a:srgbClr val="E9AC24"/>
        </a:accent2>
        <a:accent3>
          <a:srgbClr val="FFFFFF"/>
        </a:accent3>
        <a:accent4>
          <a:srgbClr val="404040"/>
        </a:accent4>
        <a:accent5>
          <a:srgbClr val="F0C9AA"/>
        </a:accent5>
        <a:accent6>
          <a:srgbClr val="D39B20"/>
        </a:accent6>
        <a:hlink>
          <a:srgbClr val="F7B80B"/>
        </a:hlink>
        <a:folHlink>
          <a:srgbClr val="FFE6CD"/>
        </a:folHlink>
      </a:clrScheme>
      <a:clrMap bg1="lt1" tx1="dk1" bg2="lt2" tx2="dk2" accent1="accent1" accent2="accent2" accent3="accent3" accent4="accent4" accent5="accent5" accent6="accent6" hlink="hlink" folHlink="folHlink"/>
    </a:extraClrScheme>
    <a:extraClrScheme>
      <a:clrScheme name="template 10">
        <a:dk1>
          <a:srgbClr val="4D4D4D"/>
        </a:dk1>
        <a:lt1>
          <a:srgbClr val="FFFFFF"/>
        </a:lt1>
        <a:dk2>
          <a:srgbClr val="000000"/>
        </a:dk2>
        <a:lt2>
          <a:srgbClr val="CD5003"/>
        </a:lt2>
        <a:accent1>
          <a:srgbClr val="419DCF"/>
        </a:accent1>
        <a:accent2>
          <a:srgbClr val="BC1F1F"/>
        </a:accent2>
        <a:accent3>
          <a:srgbClr val="FFFFFF"/>
        </a:accent3>
        <a:accent4>
          <a:srgbClr val="404040"/>
        </a:accent4>
        <a:accent5>
          <a:srgbClr val="B0CCE4"/>
        </a:accent5>
        <a:accent6>
          <a:srgbClr val="AA1B1B"/>
        </a:accent6>
        <a:hlink>
          <a:srgbClr val="FFE42F"/>
        </a:hlink>
        <a:folHlink>
          <a:srgbClr val="FFE6CD"/>
        </a:folHlink>
      </a:clrScheme>
      <a:clrMap bg1="lt1" tx1="dk1" bg2="lt2" tx2="dk2" accent1="accent1" accent2="accent2" accent3="accent3" accent4="accent4" accent5="accent5" accent6="accent6" hlink="hlink" folHlink="folHlink"/>
    </a:extraClrScheme>
    <a:extraClrScheme>
      <a:clrScheme name="template 11">
        <a:dk1>
          <a:srgbClr val="4D4D4D"/>
        </a:dk1>
        <a:lt1>
          <a:srgbClr val="FFFFFF"/>
        </a:lt1>
        <a:dk2>
          <a:srgbClr val="000000"/>
        </a:dk2>
        <a:lt2>
          <a:srgbClr val="DF2905"/>
        </a:lt2>
        <a:accent1>
          <a:srgbClr val="D05203"/>
        </a:accent1>
        <a:accent2>
          <a:srgbClr val="72A3E1"/>
        </a:accent2>
        <a:accent3>
          <a:srgbClr val="FFFFFF"/>
        </a:accent3>
        <a:accent4>
          <a:srgbClr val="404040"/>
        </a:accent4>
        <a:accent5>
          <a:srgbClr val="E4B3AA"/>
        </a:accent5>
        <a:accent6>
          <a:srgbClr val="6793CC"/>
        </a:accent6>
        <a:hlink>
          <a:srgbClr val="F3A105"/>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964</TotalTime>
  <Words>2525</Words>
  <Application>Microsoft Office PowerPoint</Application>
  <PresentationFormat>Skærmshow (4:3)</PresentationFormat>
  <Paragraphs>208</Paragraphs>
  <Slides>19</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19</vt:i4>
      </vt:variant>
    </vt:vector>
  </HeadingPairs>
  <TitlesOfParts>
    <vt:vector size="24" baseType="lpstr">
      <vt:lpstr>arial</vt:lpstr>
      <vt:lpstr>arial</vt:lpstr>
      <vt:lpstr>Calibri  </vt:lpstr>
      <vt:lpstr>Century gothic</vt:lpstr>
      <vt:lpstr>template</vt:lpstr>
      <vt:lpstr>Backseat Generation?</vt:lpstr>
      <vt:lpstr>Indholds-fortegnelse </vt:lpstr>
      <vt:lpstr>Præsentation og mål</vt:lpstr>
      <vt:lpstr>Fluen-på-væggen - en filmgenre</vt:lpstr>
      <vt:lpstr>Dokumentar-filmens virkemidler</vt:lpstr>
      <vt:lpstr>Aktører - Gruppearbejde </vt:lpstr>
      <vt:lpstr>Fluen-på-væggen-film</vt:lpstr>
      <vt:lpstr>Toulmins  argumentationsmodel</vt:lpstr>
      <vt:lpstr>Gendrivelse, rygdækning og styrkemarkører</vt:lpstr>
      <vt:lpstr>Gendrivelse, rygdækning og styrkemarkører</vt:lpstr>
      <vt:lpstr>Appelformer - logos, patos, etos</vt:lpstr>
      <vt:lpstr>Tjekliste - det gode argument</vt:lpstr>
      <vt:lpstr>Samtalepodcast - et format</vt:lpstr>
      <vt:lpstr>Podcastens elementer</vt:lpstr>
      <vt:lpstr>Samtalepodcast - individuelt og gruppearbejde</vt:lpstr>
      <vt:lpstr>Diskussion og debat - Gruppearbejde – Par/Individuelt arbejde</vt:lpstr>
      <vt:lpstr>Indspil jeres podcast</vt:lpstr>
      <vt:lpstr>Respons - gruppearbejde</vt:lpstr>
      <vt:lpstr>Evaluering - gruppearbejde/individuelt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Backseat Generation</dc:title>
  <dc:creator>Anne Hindkjær Andersen</dc:creator>
  <cp:lastModifiedBy>Mai-Britt Aagaard Kristensen</cp:lastModifiedBy>
  <cp:revision>19</cp:revision>
  <dcterms:created xsi:type="dcterms:W3CDTF">2022-06-25T11:17:37Z</dcterms:created>
  <dcterms:modified xsi:type="dcterms:W3CDTF">2022-07-12T11:11:42Z</dcterms:modified>
</cp:coreProperties>
</file>